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25"/>
  </p:notesMasterIdLst>
  <p:handoutMasterIdLst>
    <p:handoutMasterId r:id="rId26"/>
  </p:handoutMasterIdLst>
  <p:sldIdLst>
    <p:sldId id="275" r:id="rId3"/>
    <p:sldId id="291" r:id="rId4"/>
    <p:sldId id="276" r:id="rId5"/>
    <p:sldId id="287" r:id="rId6"/>
    <p:sldId id="293" r:id="rId7"/>
    <p:sldId id="288" r:id="rId8"/>
    <p:sldId id="294" r:id="rId9"/>
    <p:sldId id="295" r:id="rId10"/>
    <p:sldId id="300" r:id="rId11"/>
    <p:sldId id="301" r:id="rId12"/>
    <p:sldId id="296" r:id="rId13"/>
    <p:sldId id="299" r:id="rId14"/>
    <p:sldId id="297" r:id="rId15"/>
    <p:sldId id="298" r:id="rId16"/>
    <p:sldId id="290" r:id="rId17"/>
    <p:sldId id="302" r:id="rId18"/>
    <p:sldId id="286" r:id="rId19"/>
    <p:sldId id="303" r:id="rId20"/>
    <p:sldId id="304" r:id="rId21"/>
    <p:sldId id="280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0914" autoAdjust="0"/>
  </p:normalViewPr>
  <p:slideViewPr>
    <p:cSldViewPr snapToGrid="0">
      <p:cViewPr varScale="1">
        <p:scale>
          <a:sx n="90" d="100"/>
          <a:sy n="90" d="100"/>
        </p:scale>
        <p:origin x="-592" y="-104"/>
      </p:cViewPr>
      <p:guideLst>
        <p:guide orient="horz" pos="2160"/>
        <p:guide orient="horz" pos="4128"/>
        <p:guide pos="3840"/>
        <p:guide pos="7296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-322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74A659-A151-40B6-AA09-4AD8105E9F4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79A6D704-4D41-4391-B647-9697F712A084}">
      <dgm:prSet phldrT="[Text]" custT="1"/>
      <dgm:spPr/>
      <dgm:t>
        <a:bodyPr/>
        <a:lstStyle/>
        <a:p>
          <a:r>
            <a:rPr lang="en-GB" sz="3200" b="1" dirty="0" smtClean="0"/>
            <a:t>1.Introduction &amp; Background Review</a:t>
          </a:r>
          <a:endParaRPr lang="en-GB" sz="3200" b="1" dirty="0"/>
        </a:p>
      </dgm:t>
    </dgm:pt>
    <dgm:pt modelId="{06549B18-809D-46AC-9DF6-B6B89FAC387C}" type="parTrans" cxnId="{44673158-51CB-4F95-B320-DC71DEFF2205}">
      <dgm:prSet/>
      <dgm:spPr/>
      <dgm:t>
        <a:bodyPr/>
        <a:lstStyle/>
        <a:p>
          <a:endParaRPr lang="en-GB" b="1"/>
        </a:p>
      </dgm:t>
    </dgm:pt>
    <dgm:pt modelId="{1B28C580-8407-4C17-B0E4-E4967B05B498}" type="sibTrans" cxnId="{44673158-51CB-4F95-B320-DC71DEFF2205}">
      <dgm:prSet/>
      <dgm:spPr/>
      <dgm:t>
        <a:bodyPr/>
        <a:lstStyle/>
        <a:p>
          <a:endParaRPr lang="en-GB" b="1"/>
        </a:p>
      </dgm:t>
    </dgm:pt>
    <dgm:pt modelId="{732C70B6-C76D-41E0-8064-5A5FFB6D8A54}">
      <dgm:prSet phldrT="[Text]" custT="1"/>
      <dgm:spPr/>
      <dgm:t>
        <a:bodyPr/>
        <a:lstStyle/>
        <a:p>
          <a:r>
            <a:rPr lang="en-GB" sz="3200" b="1" dirty="0" smtClean="0"/>
            <a:t>2. Visualization the data  </a:t>
          </a:r>
          <a:endParaRPr lang="en-GB" sz="3200" b="1" dirty="0"/>
        </a:p>
      </dgm:t>
    </dgm:pt>
    <dgm:pt modelId="{DC94953F-34BA-4A2B-B78D-45ED684F13F0}" type="parTrans" cxnId="{5EA22CC6-4466-4AD4-BA9C-968ED80563F2}">
      <dgm:prSet/>
      <dgm:spPr/>
      <dgm:t>
        <a:bodyPr/>
        <a:lstStyle/>
        <a:p>
          <a:endParaRPr lang="en-GB" b="1"/>
        </a:p>
      </dgm:t>
    </dgm:pt>
    <dgm:pt modelId="{48ECB0CD-A630-44B1-A9FB-64DF20C184B4}" type="sibTrans" cxnId="{5EA22CC6-4466-4AD4-BA9C-968ED80563F2}">
      <dgm:prSet/>
      <dgm:spPr/>
      <dgm:t>
        <a:bodyPr/>
        <a:lstStyle/>
        <a:p>
          <a:endParaRPr lang="en-GB" b="1"/>
        </a:p>
      </dgm:t>
    </dgm:pt>
    <dgm:pt modelId="{A5C10572-8650-4D16-BBFD-585579EE1456}">
      <dgm:prSet phldrT="[Text]" custT="1"/>
      <dgm:spPr/>
      <dgm:t>
        <a:bodyPr/>
        <a:lstStyle/>
        <a:p>
          <a:r>
            <a:rPr lang="en-GB" sz="3200" b="1" dirty="0" smtClean="0"/>
            <a:t>3. Modelling Approach</a:t>
          </a:r>
          <a:endParaRPr lang="en-GB" sz="3200" b="1" dirty="0"/>
        </a:p>
      </dgm:t>
    </dgm:pt>
    <dgm:pt modelId="{E21543FD-9C46-409C-9B18-1B6AD66AB155}" type="parTrans" cxnId="{8CF63CC0-752E-4435-9B11-01111CA610AC}">
      <dgm:prSet/>
      <dgm:spPr/>
      <dgm:t>
        <a:bodyPr/>
        <a:lstStyle/>
        <a:p>
          <a:endParaRPr lang="en-GB" b="1"/>
        </a:p>
      </dgm:t>
    </dgm:pt>
    <dgm:pt modelId="{194FA0CC-2A78-49C6-A9A6-23B6E2B9245D}" type="sibTrans" cxnId="{8CF63CC0-752E-4435-9B11-01111CA610AC}">
      <dgm:prSet/>
      <dgm:spPr/>
      <dgm:t>
        <a:bodyPr/>
        <a:lstStyle/>
        <a:p>
          <a:endParaRPr lang="en-GB" b="1"/>
        </a:p>
      </dgm:t>
    </dgm:pt>
    <dgm:pt modelId="{4B49E4F9-D1E0-4CD4-82FC-52EBDA0BB7D0}">
      <dgm:prSet phldrT="[Text]" custT="1"/>
      <dgm:spPr/>
      <dgm:t>
        <a:bodyPr/>
        <a:lstStyle/>
        <a:p>
          <a:r>
            <a:rPr lang="en-GB" sz="3200" b="1" dirty="0" smtClean="0"/>
            <a:t>4. Accuracy &amp;Validation</a:t>
          </a:r>
          <a:endParaRPr lang="en-GB" sz="3200" b="1" dirty="0"/>
        </a:p>
      </dgm:t>
    </dgm:pt>
    <dgm:pt modelId="{06287D22-9A87-49C6-A144-01E7A83F13AE}" type="parTrans" cxnId="{014A653C-A833-47EF-A924-3D4A77B4095D}">
      <dgm:prSet/>
      <dgm:spPr/>
      <dgm:t>
        <a:bodyPr/>
        <a:lstStyle/>
        <a:p>
          <a:endParaRPr lang="en-GB" b="1"/>
        </a:p>
      </dgm:t>
    </dgm:pt>
    <dgm:pt modelId="{09FD67C8-6358-4A7D-ADC1-54845C6D8146}" type="sibTrans" cxnId="{014A653C-A833-47EF-A924-3D4A77B4095D}">
      <dgm:prSet/>
      <dgm:spPr/>
      <dgm:t>
        <a:bodyPr/>
        <a:lstStyle/>
        <a:p>
          <a:endParaRPr lang="en-GB" b="1"/>
        </a:p>
      </dgm:t>
    </dgm:pt>
    <dgm:pt modelId="{EBE2F13E-FFB6-4AD5-9898-A147EC87A0B4}">
      <dgm:prSet phldrT="[Text]" custT="1"/>
      <dgm:spPr/>
      <dgm:t>
        <a:bodyPr/>
        <a:lstStyle/>
        <a:p>
          <a:r>
            <a:rPr lang="en-GB" sz="3200" b="1" dirty="0" smtClean="0"/>
            <a:t>5. </a:t>
          </a:r>
          <a:r>
            <a:rPr lang="en-GB" sz="3200" b="1" dirty="0" smtClean="0"/>
            <a:t>Limitation</a:t>
          </a:r>
          <a:endParaRPr lang="en-GB" sz="3200" b="1" dirty="0"/>
        </a:p>
      </dgm:t>
    </dgm:pt>
    <dgm:pt modelId="{D1D787D0-F762-4CA8-89A0-E3C6789E19F3}" type="sibTrans" cxnId="{79755AC6-2888-4447-A509-766F2FEA7A1B}">
      <dgm:prSet/>
      <dgm:spPr/>
      <dgm:t>
        <a:bodyPr/>
        <a:lstStyle/>
        <a:p>
          <a:endParaRPr lang="en-GB" b="1"/>
        </a:p>
      </dgm:t>
    </dgm:pt>
    <dgm:pt modelId="{EF7877F3-9E13-4954-A37C-BD1BD60B62E6}" type="parTrans" cxnId="{79755AC6-2888-4447-A509-766F2FEA7A1B}">
      <dgm:prSet/>
      <dgm:spPr/>
      <dgm:t>
        <a:bodyPr/>
        <a:lstStyle/>
        <a:p>
          <a:endParaRPr lang="en-GB" b="1"/>
        </a:p>
      </dgm:t>
    </dgm:pt>
    <dgm:pt modelId="{913D3594-F77C-A043-8B2E-CF9808DDC3BA}">
      <dgm:prSet/>
      <dgm:spPr/>
      <dgm:t>
        <a:bodyPr/>
        <a:lstStyle/>
        <a:p>
          <a:r>
            <a:rPr lang="en-US" dirty="0" smtClean="0"/>
            <a:t>6.</a:t>
          </a:r>
          <a:r>
            <a:rPr lang="en-GB" b="1" dirty="0" smtClean="0"/>
            <a:t>Conclusion and Recommendation</a:t>
          </a:r>
          <a:endParaRPr lang="en-US" dirty="0"/>
        </a:p>
      </dgm:t>
    </dgm:pt>
    <dgm:pt modelId="{9E4DC8D8-0FF0-4A4D-838A-C38706A4823A}" type="sibTrans" cxnId="{9117DC44-D8C7-F647-97FF-D446F93FA9C3}">
      <dgm:prSet/>
      <dgm:spPr/>
      <dgm:t>
        <a:bodyPr/>
        <a:lstStyle/>
        <a:p>
          <a:endParaRPr lang="en-US"/>
        </a:p>
      </dgm:t>
    </dgm:pt>
    <dgm:pt modelId="{F15BC5B9-B83A-C345-85AC-0DA739AE8DBC}" type="parTrans" cxnId="{9117DC44-D8C7-F647-97FF-D446F93FA9C3}">
      <dgm:prSet/>
      <dgm:spPr/>
      <dgm:t>
        <a:bodyPr/>
        <a:lstStyle/>
        <a:p>
          <a:endParaRPr lang="en-US"/>
        </a:p>
      </dgm:t>
    </dgm:pt>
    <dgm:pt modelId="{12B07F5B-1E68-4BB1-AC67-7362FF43E9F1}" type="pres">
      <dgm:prSet presAssocID="{2A74A659-A151-40B6-AA09-4AD8105E9F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097B9EF5-ACBF-4449-9275-9C0EA6CDB18F}" type="pres">
      <dgm:prSet presAssocID="{79A6D704-4D41-4391-B647-9697F712A084}" presName="parentText" presStyleLbl="node1" presStyleIdx="0" presStyleCnt="6" custLinFactNeighborX="410" custLinFactNeighborY="-11395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A71C57E-0F2D-40C1-991F-4ACE8F215850}" type="pres">
      <dgm:prSet presAssocID="{1B28C580-8407-4C17-B0E4-E4967B05B498}" presName="spacer" presStyleCnt="0"/>
      <dgm:spPr/>
    </dgm:pt>
    <dgm:pt modelId="{F6E66CF8-1138-4F7C-B440-5924C085B108}" type="pres">
      <dgm:prSet presAssocID="{732C70B6-C76D-41E0-8064-5A5FFB6D8A5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F88B63-6C06-482A-88D4-F41CBD1FD632}" type="pres">
      <dgm:prSet presAssocID="{48ECB0CD-A630-44B1-A9FB-64DF20C184B4}" presName="spacer" presStyleCnt="0"/>
      <dgm:spPr/>
    </dgm:pt>
    <dgm:pt modelId="{067AE8E2-BDE6-40D4-ABF2-E01EA70B91FE}" type="pres">
      <dgm:prSet presAssocID="{A5C10572-8650-4D16-BBFD-585579EE1456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47BD66-0195-40EB-B715-A136C6690E62}" type="pres">
      <dgm:prSet presAssocID="{194FA0CC-2A78-49C6-A9A6-23B6E2B9245D}" presName="spacer" presStyleCnt="0"/>
      <dgm:spPr/>
    </dgm:pt>
    <dgm:pt modelId="{93D3BB2C-BEFD-47E5-B7FE-80D3BB21758E}" type="pres">
      <dgm:prSet presAssocID="{4B49E4F9-D1E0-4CD4-82FC-52EBDA0BB7D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952EAF8-4D08-40E1-AC6B-9FB3B522B4D4}" type="pres">
      <dgm:prSet presAssocID="{09FD67C8-6358-4A7D-ADC1-54845C6D8146}" presName="spacer" presStyleCnt="0"/>
      <dgm:spPr/>
    </dgm:pt>
    <dgm:pt modelId="{F95E9863-06F1-4C69-9698-B13CE552E1E8}" type="pres">
      <dgm:prSet presAssocID="{EBE2F13E-FFB6-4AD5-9898-A147EC87A0B4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3FC3FA9-FBA6-EB42-9EF1-98B4E1222BC2}" type="pres">
      <dgm:prSet presAssocID="{D1D787D0-F762-4CA8-89A0-E3C6789E19F3}" presName="spacer" presStyleCnt="0"/>
      <dgm:spPr/>
    </dgm:pt>
    <dgm:pt modelId="{81AA9950-9DFC-7A4E-9859-E152EDF2F57C}" type="pres">
      <dgm:prSet presAssocID="{913D3594-F77C-A043-8B2E-CF9808DDC3B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A22CC6-4466-4AD4-BA9C-968ED80563F2}" srcId="{2A74A659-A151-40B6-AA09-4AD8105E9F43}" destId="{732C70B6-C76D-41E0-8064-5A5FFB6D8A54}" srcOrd="1" destOrd="0" parTransId="{DC94953F-34BA-4A2B-B78D-45ED684F13F0}" sibTransId="{48ECB0CD-A630-44B1-A9FB-64DF20C184B4}"/>
    <dgm:cxn modelId="{E16E6DD2-04AA-4C13-9BEC-F893D528EF08}" type="presOf" srcId="{79A6D704-4D41-4391-B647-9697F712A084}" destId="{097B9EF5-ACBF-4449-9275-9C0EA6CDB18F}" srcOrd="0" destOrd="0" presId="urn:microsoft.com/office/officeart/2005/8/layout/vList2"/>
    <dgm:cxn modelId="{DBE8F95A-F117-BD4B-BA63-AC178C732A5B}" type="presOf" srcId="{913D3594-F77C-A043-8B2E-CF9808DDC3BA}" destId="{81AA9950-9DFC-7A4E-9859-E152EDF2F57C}" srcOrd="0" destOrd="0" presId="urn:microsoft.com/office/officeart/2005/8/layout/vList2"/>
    <dgm:cxn modelId="{014A653C-A833-47EF-A924-3D4A77B4095D}" srcId="{2A74A659-A151-40B6-AA09-4AD8105E9F43}" destId="{4B49E4F9-D1E0-4CD4-82FC-52EBDA0BB7D0}" srcOrd="3" destOrd="0" parTransId="{06287D22-9A87-49C6-A144-01E7A83F13AE}" sibTransId="{09FD67C8-6358-4A7D-ADC1-54845C6D8146}"/>
    <dgm:cxn modelId="{8CF63CC0-752E-4435-9B11-01111CA610AC}" srcId="{2A74A659-A151-40B6-AA09-4AD8105E9F43}" destId="{A5C10572-8650-4D16-BBFD-585579EE1456}" srcOrd="2" destOrd="0" parTransId="{E21543FD-9C46-409C-9B18-1B6AD66AB155}" sibTransId="{194FA0CC-2A78-49C6-A9A6-23B6E2B9245D}"/>
    <dgm:cxn modelId="{9117DC44-D8C7-F647-97FF-D446F93FA9C3}" srcId="{2A74A659-A151-40B6-AA09-4AD8105E9F43}" destId="{913D3594-F77C-A043-8B2E-CF9808DDC3BA}" srcOrd="5" destOrd="0" parTransId="{F15BC5B9-B83A-C345-85AC-0DA739AE8DBC}" sibTransId="{9E4DC8D8-0FF0-4A4D-838A-C38706A4823A}"/>
    <dgm:cxn modelId="{44673158-51CB-4F95-B320-DC71DEFF2205}" srcId="{2A74A659-A151-40B6-AA09-4AD8105E9F43}" destId="{79A6D704-4D41-4391-B647-9697F712A084}" srcOrd="0" destOrd="0" parTransId="{06549B18-809D-46AC-9DF6-B6B89FAC387C}" sibTransId="{1B28C580-8407-4C17-B0E4-E4967B05B498}"/>
    <dgm:cxn modelId="{A3BC16C8-895C-4197-97F8-1B8F92460938}" type="presOf" srcId="{A5C10572-8650-4D16-BBFD-585579EE1456}" destId="{067AE8E2-BDE6-40D4-ABF2-E01EA70B91FE}" srcOrd="0" destOrd="0" presId="urn:microsoft.com/office/officeart/2005/8/layout/vList2"/>
    <dgm:cxn modelId="{79755AC6-2888-4447-A509-766F2FEA7A1B}" srcId="{2A74A659-A151-40B6-AA09-4AD8105E9F43}" destId="{EBE2F13E-FFB6-4AD5-9898-A147EC87A0B4}" srcOrd="4" destOrd="0" parTransId="{EF7877F3-9E13-4954-A37C-BD1BD60B62E6}" sibTransId="{D1D787D0-F762-4CA8-89A0-E3C6789E19F3}"/>
    <dgm:cxn modelId="{C14B84A6-CE4F-46B4-9757-705C8BF1F230}" type="presOf" srcId="{4B49E4F9-D1E0-4CD4-82FC-52EBDA0BB7D0}" destId="{93D3BB2C-BEFD-47E5-B7FE-80D3BB21758E}" srcOrd="0" destOrd="0" presId="urn:microsoft.com/office/officeart/2005/8/layout/vList2"/>
    <dgm:cxn modelId="{0163750A-D33D-4F66-A87D-7AD764A6EA56}" type="presOf" srcId="{732C70B6-C76D-41E0-8064-5A5FFB6D8A54}" destId="{F6E66CF8-1138-4F7C-B440-5924C085B108}" srcOrd="0" destOrd="0" presId="urn:microsoft.com/office/officeart/2005/8/layout/vList2"/>
    <dgm:cxn modelId="{5009BC9E-9A0B-4EB4-A138-80A5FB62F7C3}" type="presOf" srcId="{2A74A659-A151-40B6-AA09-4AD8105E9F43}" destId="{12B07F5B-1E68-4BB1-AC67-7362FF43E9F1}" srcOrd="0" destOrd="0" presId="urn:microsoft.com/office/officeart/2005/8/layout/vList2"/>
    <dgm:cxn modelId="{C03E71DD-1E4A-43C1-8B42-A85C587AD269}" type="presOf" srcId="{EBE2F13E-FFB6-4AD5-9898-A147EC87A0B4}" destId="{F95E9863-06F1-4C69-9698-B13CE552E1E8}" srcOrd="0" destOrd="0" presId="urn:microsoft.com/office/officeart/2005/8/layout/vList2"/>
    <dgm:cxn modelId="{68E4593E-A2C9-44A9-B1C3-7AB707BF8EAC}" type="presParOf" srcId="{12B07F5B-1E68-4BB1-AC67-7362FF43E9F1}" destId="{097B9EF5-ACBF-4449-9275-9C0EA6CDB18F}" srcOrd="0" destOrd="0" presId="urn:microsoft.com/office/officeart/2005/8/layout/vList2"/>
    <dgm:cxn modelId="{B2C76D7F-E5B9-4C25-BA59-146811DB27F5}" type="presParOf" srcId="{12B07F5B-1E68-4BB1-AC67-7362FF43E9F1}" destId="{EA71C57E-0F2D-40C1-991F-4ACE8F215850}" srcOrd="1" destOrd="0" presId="urn:microsoft.com/office/officeart/2005/8/layout/vList2"/>
    <dgm:cxn modelId="{BAAA260F-B9CC-4047-86C7-75FA9E7B491E}" type="presParOf" srcId="{12B07F5B-1E68-4BB1-AC67-7362FF43E9F1}" destId="{F6E66CF8-1138-4F7C-B440-5924C085B108}" srcOrd="2" destOrd="0" presId="urn:microsoft.com/office/officeart/2005/8/layout/vList2"/>
    <dgm:cxn modelId="{EE42A9E0-45C9-4B2D-99FB-32D2CB60D943}" type="presParOf" srcId="{12B07F5B-1E68-4BB1-AC67-7362FF43E9F1}" destId="{8AF88B63-6C06-482A-88D4-F41CBD1FD632}" srcOrd="3" destOrd="0" presId="urn:microsoft.com/office/officeart/2005/8/layout/vList2"/>
    <dgm:cxn modelId="{2AA4101D-6803-4EB0-98F0-85FF63F28368}" type="presParOf" srcId="{12B07F5B-1E68-4BB1-AC67-7362FF43E9F1}" destId="{067AE8E2-BDE6-40D4-ABF2-E01EA70B91FE}" srcOrd="4" destOrd="0" presId="urn:microsoft.com/office/officeart/2005/8/layout/vList2"/>
    <dgm:cxn modelId="{68A4B4F7-98B8-42A6-B4D5-55A7781F45B5}" type="presParOf" srcId="{12B07F5B-1E68-4BB1-AC67-7362FF43E9F1}" destId="{BB47BD66-0195-40EB-B715-A136C6690E62}" srcOrd="5" destOrd="0" presId="urn:microsoft.com/office/officeart/2005/8/layout/vList2"/>
    <dgm:cxn modelId="{0259A50F-3608-4B27-8014-AC8B8F8D7A65}" type="presParOf" srcId="{12B07F5B-1E68-4BB1-AC67-7362FF43E9F1}" destId="{93D3BB2C-BEFD-47E5-B7FE-80D3BB21758E}" srcOrd="6" destOrd="0" presId="urn:microsoft.com/office/officeart/2005/8/layout/vList2"/>
    <dgm:cxn modelId="{5C72D245-0E26-4568-B600-7A2875DA88BD}" type="presParOf" srcId="{12B07F5B-1E68-4BB1-AC67-7362FF43E9F1}" destId="{2952EAF8-4D08-40E1-AC6B-9FB3B522B4D4}" srcOrd="7" destOrd="0" presId="urn:microsoft.com/office/officeart/2005/8/layout/vList2"/>
    <dgm:cxn modelId="{D56D6F6F-CB1C-488F-B8AB-BB6BBE27C35A}" type="presParOf" srcId="{12B07F5B-1E68-4BB1-AC67-7362FF43E9F1}" destId="{F95E9863-06F1-4C69-9698-B13CE552E1E8}" srcOrd="8" destOrd="0" presId="urn:microsoft.com/office/officeart/2005/8/layout/vList2"/>
    <dgm:cxn modelId="{23056456-535A-CD41-896E-35B652F666E2}" type="presParOf" srcId="{12B07F5B-1E68-4BB1-AC67-7362FF43E9F1}" destId="{83FC3FA9-FBA6-EB42-9EF1-98B4E1222BC2}" srcOrd="9" destOrd="0" presId="urn:microsoft.com/office/officeart/2005/8/layout/vList2"/>
    <dgm:cxn modelId="{A0FBD681-8922-EA43-B17C-FE5553255F92}" type="presParOf" srcId="{12B07F5B-1E68-4BB1-AC67-7362FF43E9F1}" destId="{81AA9950-9DFC-7A4E-9859-E152EDF2F57C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344914-D5BA-47C2-867C-CEBD4ACE7ED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AC28497-CD69-4721-AC3C-3BF06A01FA84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 smtClean="0"/>
            <a:t>Key findings</a:t>
          </a:r>
          <a:endParaRPr lang="en-GB" b="1" dirty="0"/>
        </a:p>
      </dgm:t>
    </dgm:pt>
    <dgm:pt modelId="{58473378-7091-40DF-BCD1-F4CEBA355D51}" type="parTrans" cxnId="{B9C7CA52-296E-456D-8DD2-AF4AD632FF53}">
      <dgm:prSet/>
      <dgm:spPr/>
      <dgm:t>
        <a:bodyPr/>
        <a:lstStyle/>
        <a:p>
          <a:endParaRPr lang="en-GB"/>
        </a:p>
      </dgm:t>
    </dgm:pt>
    <dgm:pt modelId="{3709EE1B-54BD-41C5-960E-601A18F6208D}" type="sibTrans" cxnId="{B9C7CA52-296E-456D-8DD2-AF4AD632FF53}">
      <dgm:prSet/>
      <dgm:spPr/>
      <dgm:t>
        <a:bodyPr/>
        <a:lstStyle/>
        <a:p>
          <a:endParaRPr lang="en-GB"/>
        </a:p>
      </dgm:t>
    </dgm:pt>
    <dgm:pt modelId="{15E9907F-5A90-4367-BDE5-F1035252E151}">
      <dgm:prSet phldrT="[Text]" custT="1"/>
      <dgm:spPr/>
      <dgm:t>
        <a:bodyPr/>
        <a:lstStyle/>
        <a:p>
          <a:r>
            <a:rPr lang="en-US" altLang="zh-CN" sz="2000" b="1" dirty="0" smtClean="0"/>
            <a:t>Positive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correlation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between</a:t>
          </a:r>
          <a:r>
            <a:rPr lang="zh-CN" altLang="en-US" sz="2000" b="1" dirty="0" smtClean="0"/>
            <a:t> </a:t>
          </a:r>
          <a:r>
            <a:rPr lang="en-US" altLang="zh-CN" sz="2000" b="1" dirty="0" err="1" smtClean="0"/>
            <a:t>rentalPrice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_4 and retail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price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of</a:t>
          </a:r>
          <a:r>
            <a:rPr lang="zh-CN" altLang="en-US" sz="2000" b="1" dirty="0" smtClean="0"/>
            <a:t> </a:t>
          </a:r>
          <a:r>
            <a:rPr lang="en-US" altLang="zh-CN" sz="2000" b="1" dirty="0" smtClean="0"/>
            <a:t>dress</a:t>
          </a:r>
          <a:endParaRPr lang="en-GB" sz="2000" b="1" dirty="0"/>
        </a:p>
      </dgm:t>
    </dgm:pt>
    <dgm:pt modelId="{D43CDCCD-7B8D-4C00-B143-48225E28AF18}" type="parTrans" cxnId="{355327A5-1928-4410-BA0F-F68BCFCC14F5}">
      <dgm:prSet/>
      <dgm:spPr/>
      <dgm:t>
        <a:bodyPr/>
        <a:lstStyle/>
        <a:p>
          <a:endParaRPr lang="en-GB"/>
        </a:p>
      </dgm:t>
    </dgm:pt>
    <dgm:pt modelId="{2E5491D5-2E6A-49C5-B185-9FC270E5BFE6}" type="sibTrans" cxnId="{355327A5-1928-4410-BA0F-F68BCFCC14F5}">
      <dgm:prSet/>
      <dgm:spPr/>
      <dgm:t>
        <a:bodyPr/>
        <a:lstStyle/>
        <a:p>
          <a:endParaRPr lang="en-GB"/>
        </a:p>
      </dgm:t>
    </dgm:pt>
    <dgm:pt modelId="{34C7C87D-86A7-4521-89A3-A824FB735BD9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dirty="0" smtClean="0"/>
            <a:t>Recommendation</a:t>
          </a:r>
          <a:endParaRPr lang="en-GB" b="1" dirty="0"/>
        </a:p>
      </dgm:t>
    </dgm:pt>
    <dgm:pt modelId="{6613A5FE-42E5-4177-8565-31A29D4BBE9A}" type="parTrans" cxnId="{C6DF2224-26AD-4985-BA82-858DD167395E}">
      <dgm:prSet/>
      <dgm:spPr/>
      <dgm:t>
        <a:bodyPr/>
        <a:lstStyle/>
        <a:p>
          <a:endParaRPr lang="en-GB"/>
        </a:p>
      </dgm:t>
    </dgm:pt>
    <dgm:pt modelId="{3D207313-FBEC-4AA3-85A1-C32751B4C06B}" type="sibTrans" cxnId="{C6DF2224-26AD-4985-BA82-858DD167395E}">
      <dgm:prSet/>
      <dgm:spPr/>
      <dgm:t>
        <a:bodyPr/>
        <a:lstStyle/>
        <a:p>
          <a:endParaRPr lang="en-GB"/>
        </a:p>
      </dgm:t>
    </dgm:pt>
    <dgm:pt modelId="{0AD3037F-5203-4A2D-B0C1-75714186458C}">
      <dgm:prSet phldrT="[Text]" custT="1"/>
      <dgm:spPr/>
      <dgm:t>
        <a:bodyPr/>
        <a:lstStyle/>
        <a:p>
          <a:r>
            <a:rPr lang="en-GB" sz="2000" b="1" dirty="0" smtClean="0"/>
            <a:t>Use other predictive modelling approaches </a:t>
          </a:r>
          <a:r>
            <a:rPr lang="en-GB" sz="2000" b="1" dirty="0" smtClean="0"/>
            <a:t>(regression decision tree) </a:t>
          </a:r>
          <a:r>
            <a:rPr lang="en-GB" sz="2000" b="1" dirty="0" smtClean="0"/>
            <a:t>to compare the model accuracy and validation </a:t>
          </a:r>
          <a:endParaRPr lang="en-GB" sz="2000" b="1" dirty="0"/>
        </a:p>
      </dgm:t>
    </dgm:pt>
    <dgm:pt modelId="{0B7F4627-AF0A-4B55-9AD5-367410FB3A08}" type="parTrans" cxnId="{592740D8-9F82-4062-B474-0F39FB960F5A}">
      <dgm:prSet/>
      <dgm:spPr/>
      <dgm:t>
        <a:bodyPr/>
        <a:lstStyle/>
        <a:p>
          <a:endParaRPr lang="en-GB"/>
        </a:p>
      </dgm:t>
    </dgm:pt>
    <dgm:pt modelId="{87FF8232-873D-44D8-8E73-F2AB75538669}" type="sibTrans" cxnId="{592740D8-9F82-4062-B474-0F39FB960F5A}">
      <dgm:prSet/>
      <dgm:spPr/>
      <dgm:t>
        <a:bodyPr/>
        <a:lstStyle/>
        <a:p>
          <a:endParaRPr lang="en-GB"/>
        </a:p>
      </dgm:t>
    </dgm:pt>
    <dgm:pt modelId="{BCD86384-66AD-1649-8F88-1EA15502C5B0}">
      <dgm:prSet phldrT="[Text]" custT="1"/>
      <dgm:spPr/>
      <dgm:t>
        <a:bodyPr/>
        <a:lstStyle/>
        <a:p>
          <a:r>
            <a:rPr lang="en-GB" sz="2000" b="1" dirty="0" smtClean="0"/>
            <a:t>Rental price  of 8 days duration  is increased by 60% of rental Price of 4 days</a:t>
          </a:r>
          <a:endParaRPr lang="en-GB" sz="2000" b="1" dirty="0"/>
        </a:p>
      </dgm:t>
    </dgm:pt>
    <dgm:pt modelId="{8C2F5720-839D-F441-95D6-55CF59F127A6}" type="parTrans" cxnId="{A86F61DE-AC86-0E40-8557-F66831FD3AB3}">
      <dgm:prSet/>
      <dgm:spPr/>
      <dgm:t>
        <a:bodyPr/>
        <a:lstStyle/>
        <a:p>
          <a:endParaRPr lang="en-US"/>
        </a:p>
      </dgm:t>
    </dgm:pt>
    <dgm:pt modelId="{5D91E8C6-A75A-DB40-A62E-937D79EFB3E8}" type="sibTrans" cxnId="{A86F61DE-AC86-0E40-8557-F66831FD3AB3}">
      <dgm:prSet/>
      <dgm:spPr/>
      <dgm:t>
        <a:bodyPr/>
        <a:lstStyle/>
        <a:p>
          <a:endParaRPr lang="en-US"/>
        </a:p>
      </dgm:t>
    </dgm:pt>
    <dgm:pt modelId="{F3A49C70-9939-0447-951D-4EF07DE4AAFA}">
      <dgm:prSet phldrT="[Text]" custT="1"/>
      <dgm:spPr/>
      <dgm:t>
        <a:bodyPr/>
        <a:lstStyle/>
        <a:p>
          <a:r>
            <a:rPr lang="en-GB" sz="2000" b="1" dirty="0" smtClean="0"/>
            <a:t>Number of Reviews is not obvious correlated with  discount rate, means customer behaviour has little to do with bargaining power</a:t>
          </a:r>
          <a:endParaRPr lang="en-GB" sz="2000" b="1" dirty="0"/>
        </a:p>
      </dgm:t>
    </dgm:pt>
    <dgm:pt modelId="{5BEE244F-FE02-C743-A815-6C2C9268591F}" type="parTrans" cxnId="{6F26D5D6-0FF2-5644-9845-80E805F90850}">
      <dgm:prSet/>
      <dgm:spPr/>
      <dgm:t>
        <a:bodyPr/>
        <a:lstStyle/>
        <a:p>
          <a:endParaRPr lang="en-US"/>
        </a:p>
      </dgm:t>
    </dgm:pt>
    <dgm:pt modelId="{8A6C891E-4550-5940-8C66-B9FABB5B6892}" type="sibTrans" cxnId="{6F26D5D6-0FF2-5644-9845-80E805F90850}">
      <dgm:prSet/>
      <dgm:spPr/>
      <dgm:t>
        <a:bodyPr/>
        <a:lstStyle/>
        <a:p>
          <a:endParaRPr lang="en-US"/>
        </a:p>
      </dgm:t>
    </dgm:pt>
    <dgm:pt modelId="{67D34B80-3141-364D-8A4A-6C0EAE68621E}">
      <dgm:prSet phldrT="[Text]" custT="1"/>
      <dgm:spPr/>
      <dgm:t>
        <a:bodyPr/>
        <a:lstStyle/>
        <a:p>
          <a:r>
            <a:rPr lang="en-GB" sz="2000" b="1" dirty="0" smtClean="0"/>
            <a:t> Could conduct sentimental </a:t>
          </a:r>
          <a:r>
            <a:rPr lang="en-GB" sz="2000" b="1" dirty="0" smtClean="0"/>
            <a:t>analysis on the </a:t>
          </a:r>
          <a:r>
            <a:rPr lang="en-GB" sz="2000" b="1" dirty="0" smtClean="0"/>
            <a:t>review </a:t>
          </a:r>
          <a:r>
            <a:rPr lang="en-GB" sz="2000" b="1" dirty="0" smtClean="0"/>
            <a:t>details and could build a recommendation system based on each reviewers’ information </a:t>
          </a:r>
          <a:endParaRPr lang="en-GB" sz="2000" b="1" dirty="0"/>
        </a:p>
      </dgm:t>
    </dgm:pt>
    <dgm:pt modelId="{92483920-6E66-B449-B488-E73FC20E5C93}" type="sibTrans" cxnId="{0B7C65D2-A9D9-C649-A02A-571C5BCAB4D2}">
      <dgm:prSet/>
      <dgm:spPr/>
      <dgm:t>
        <a:bodyPr/>
        <a:lstStyle/>
        <a:p>
          <a:endParaRPr lang="en-US"/>
        </a:p>
      </dgm:t>
    </dgm:pt>
    <dgm:pt modelId="{C02585C9-60B7-AF42-9A9A-771BD9E1CD05}" type="parTrans" cxnId="{0B7C65D2-A9D9-C649-A02A-571C5BCAB4D2}">
      <dgm:prSet/>
      <dgm:spPr/>
      <dgm:t>
        <a:bodyPr/>
        <a:lstStyle/>
        <a:p>
          <a:endParaRPr lang="en-US"/>
        </a:p>
      </dgm:t>
    </dgm:pt>
    <dgm:pt modelId="{74D175C2-6B4E-480D-B7AB-8DD4ECF254DC}" type="pres">
      <dgm:prSet presAssocID="{4D344914-D5BA-47C2-867C-CEBD4ACE7ED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FA01158-78FF-41CF-85FC-5E5AA63C6817}" type="pres">
      <dgm:prSet presAssocID="{AAC28497-CD69-4721-AC3C-3BF06A01FA84}" presName="linNode" presStyleCnt="0"/>
      <dgm:spPr/>
    </dgm:pt>
    <dgm:pt modelId="{BAC9E873-3ABA-4495-8E10-B46BC6719557}" type="pres">
      <dgm:prSet presAssocID="{AAC28497-CD69-4721-AC3C-3BF06A01FA84}" presName="parentShp" presStyleLbl="node1" presStyleIdx="0" presStyleCnt="2" custScaleX="64331" custScaleY="50876" custLinFactNeighborX="-9943" custLinFactNeighborY="-35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C96CA4-E23C-45F9-ACB8-D1F08ED79B7F}" type="pres">
      <dgm:prSet presAssocID="{AAC28497-CD69-4721-AC3C-3BF06A01FA84}" presName="childShp" presStyleLbl="bgAccFollowNode1" presStyleIdx="0" presStyleCnt="2" custScaleX="113475" custScaleY="193327" custLinFactNeighborX="-7103" custLinFactNeighborY="-57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8E27479-366F-458A-8E19-0F36A2E655BE}" type="pres">
      <dgm:prSet presAssocID="{3709EE1B-54BD-41C5-960E-601A18F6208D}" presName="spacing" presStyleCnt="0"/>
      <dgm:spPr/>
    </dgm:pt>
    <dgm:pt modelId="{90BEEF5E-BD57-40B7-A211-A6528951CACE}" type="pres">
      <dgm:prSet presAssocID="{34C7C87D-86A7-4521-89A3-A824FB735BD9}" presName="linNode" presStyleCnt="0"/>
      <dgm:spPr/>
    </dgm:pt>
    <dgm:pt modelId="{7EFFAFFE-6447-415A-824B-DA27E142C296}" type="pres">
      <dgm:prSet presAssocID="{34C7C87D-86A7-4521-89A3-A824FB735BD9}" presName="parentShp" presStyleLbl="node1" presStyleIdx="1" presStyleCnt="2" custScaleX="65876" custScaleY="54047" custLinFactNeighborX="-9627" custLinFactNeighborY="-605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F2F8F5-131C-4BA0-9455-32DC2B9C1190}" type="pres">
      <dgm:prSet presAssocID="{34C7C87D-86A7-4521-89A3-A824FB735BD9}" presName="childShp" presStyleLbl="bgAccFollowNode1" presStyleIdx="1" presStyleCnt="2" custScaleX="105071" custScaleY="151772" custLinFactNeighborX="-8760" custLinFactNeighborY="-296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92740D8-9F82-4062-B474-0F39FB960F5A}" srcId="{34C7C87D-86A7-4521-89A3-A824FB735BD9}" destId="{0AD3037F-5203-4A2D-B0C1-75714186458C}" srcOrd="0" destOrd="0" parTransId="{0B7F4627-AF0A-4B55-9AD5-367410FB3A08}" sibTransId="{87FF8232-873D-44D8-8E73-F2AB75538669}"/>
    <dgm:cxn modelId="{C6DF2224-26AD-4985-BA82-858DD167395E}" srcId="{4D344914-D5BA-47C2-867C-CEBD4ACE7EDF}" destId="{34C7C87D-86A7-4521-89A3-A824FB735BD9}" srcOrd="1" destOrd="0" parTransId="{6613A5FE-42E5-4177-8565-31A29D4BBE9A}" sibTransId="{3D207313-FBEC-4AA3-85A1-C32751B4C06B}"/>
    <dgm:cxn modelId="{B330CA93-0BA0-43B5-8239-1B91C5F9D789}" type="presOf" srcId="{AAC28497-CD69-4721-AC3C-3BF06A01FA84}" destId="{BAC9E873-3ABA-4495-8E10-B46BC6719557}" srcOrd="0" destOrd="0" presId="urn:microsoft.com/office/officeart/2005/8/layout/vList6"/>
    <dgm:cxn modelId="{44921C6E-A982-C64F-B542-761A5269F9B5}" type="presOf" srcId="{F3A49C70-9939-0447-951D-4EF07DE4AAFA}" destId="{5FC96CA4-E23C-45F9-ACB8-D1F08ED79B7F}" srcOrd="0" destOrd="2" presId="urn:microsoft.com/office/officeart/2005/8/layout/vList6"/>
    <dgm:cxn modelId="{6711A016-6965-4205-8B18-1C701BD6B3E7}" type="presOf" srcId="{34C7C87D-86A7-4521-89A3-A824FB735BD9}" destId="{7EFFAFFE-6447-415A-824B-DA27E142C296}" srcOrd="0" destOrd="0" presId="urn:microsoft.com/office/officeart/2005/8/layout/vList6"/>
    <dgm:cxn modelId="{F0A9B780-CBF4-44A2-B988-0876C5B19C6B}" type="presOf" srcId="{15E9907F-5A90-4367-BDE5-F1035252E151}" destId="{5FC96CA4-E23C-45F9-ACB8-D1F08ED79B7F}" srcOrd="0" destOrd="0" presId="urn:microsoft.com/office/officeart/2005/8/layout/vList6"/>
    <dgm:cxn modelId="{E24C07A7-C608-4491-90DD-49DF6BBF3BA0}" type="presOf" srcId="{4D344914-D5BA-47C2-867C-CEBD4ACE7EDF}" destId="{74D175C2-6B4E-480D-B7AB-8DD4ECF254DC}" srcOrd="0" destOrd="0" presId="urn:microsoft.com/office/officeart/2005/8/layout/vList6"/>
    <dgm:cxn modelId="{B9C7CA52-296E-456D-8DD2-AF4AD632FF53}" srcId="{4D344914-D5BA-47C2-867C-CEBD4ACE7EDF}" destId="{AAC28497-CD69-4721-AC3C-3BF06A01FA84}" srcOrd="0" destOrd="0" parTransId="{58473378-7091-40DF-BCD1-F4CEBA355D51}" sibTransId="{3709EE1B-54BD-41C5-960E-601A18F6208D}"/>
    <dgm:cxn modelId="{0B7C65D2-A9D9-C649-A02A-571C5BCAB4D2}" srcId="{34C7C87D-86A7-4521-89A3-A824FB735BD9}" destId="{67D34B80-3141-364D-8A4A-6C0EAE68621E}" srcOrd="1" destOrd="0" parTransId="{C02585C9-60B7-AF42-9A9A-771BD9E1CD05}" sibTransId="{92483920-6E66-B449-B488-E73FC20E5C93}"/>
    <dgm:cxn modelId="{A86F61DE-AC86-0E40-8557-F66831FD3AB3}" srcId="{AAC28497-CD69-4721-AC3C-3BF06A01FA84}" destId="{BCD86384-66AD-1649-8F88-1EA15502C5B0}" srcOrd="1" destOrd="0" parTransId="{8C2F5720-839D-F441-95D6-55CF59F127A6}" sibTransId="{5D91E8C6-A75A-DB40-A62E-937D79EFB3E8}"/>
    <dgm:cxn modelId="{EC6308D2-A909-4BF5-8505-6EBDF1FF2F3D}" type="presOf" srcId="{0AD3037F-5203-4A2D-B0C1-75714186458C}" destId="{4EF2F8F5-131C-4BA0-9455-32DC2B9C1190}" srcOrd="0" destOrd="0" presId="urn:microsoft.com/office/officeart/2005/8/layout/vList6"/>
    <dgm:cxn modelId="{355327A5-1928-4410-BA0F-F68BCFCC14F5}" srcId="{AAC28497-CD69-4721-AC3C-3BF06A01FA84}" destId="{15E9907F-5A90-4367-BDE5-F1035252E151}" srcOrd="0" destOrd="0" parTransId="{D43CDCCD-7B8D-4C00-B143-48225E28AF18}" sibTransId="{2E5491D5-2E6A-49C5-B185-9FC270E5BFE6}"/>
    <dgm:cxn modelId="{32D3E865-BFD2-1644-8FA3-1D6936830AF8}" type="presOf" srcId="{67D34B80-3141-364D-8A4A-6C0EAE68621E}" destId="{4EF2F8F5-131C-4BA0-9455-32DC2B9C1190}" srcOrd="0" destOrd="1" presId="urn:microsoft.com/office/officeart/2005/8/layout/vList6"/>
    <dgm:cxn modelId="{648AA43A-6B92-D145-A7AC-990182FF15AB}" type="presOf" srcId="{BCD86384-66AD-1649-8F88-1EA15502C5B0}" destId="{5FC96CA4-E23C-45F9-ACB8-D1F08ED79B7F}" srcOrd="0" destOrd="1" presId="urn:microsoft.com/office/officeart/2005/8/layout/vList6"/>
    <dgm:cxn modelId="{6F26D5D6-0FF2-5644-9845-80E805F90850}" srcId="{AAC28497-CD69-4721-AC3C-3BF06A01FA84}" destId="{F3A49C70-9939-0447-951D-4EF07DE4AAFA}" srcOrd="2" destOrd="0" parTransId="{5BEE244F-FE02-C743-A815-6C2C9268591F}" sibTransId="{8A6C891E-4550-5940-8C66-B9FABB5B6892}"/>
    <dgm:cxn modelId="{63528F8E-54EB-43DB-BDD6-932632A1AE98}" type="presParOf" srcId="{74D175C2-6B4E-480D-B7AB-8DD4ECF254DC}" destId="{4FA01158-78FF-41CF-85FC-5E5AA63C6817}" srcOrd="0" destOrd="0" presId="urn:microsoft.com/office/officeart/2005/8/layout/vList6"/>
    <dgm:cxn modelId="{836E8ACC-FCE5-480F-B701-6B47BAFFC2E8}" type="presParOf" srcId="{4FA01158-78FF-41CF-85FC-5E5AA63C6817}" destId="{BAC9E873-3ABA-4495-8E10-B46BC6719557}" srcOrd="0" destOrd="0" presId="urn:microsoft.com/office/officeart/2005/8/layout/vList6"/>
    <dgm:cxn modelId="{6183DD7C-C480-489E-A9D8-7035C968F1B1}" type="presParOf" srcId="{4FA01158-78FF-41CF-85FC-5E5AA63C6817}" destId="{5FC96CA4-E23C-45F9-ACB8-D1F08ED79B7F}" srcOrd="1" destOrd="0" presId="urn:microsoft.com/office/officeart/2005/8/layout/vList6"/>
    <dgm:cxn modelId="{44229E7A-C3EC-4001-9877-971EFC3E4F10}" type="presParOf" srcId="{74D175C2-6B4E-480D-B7AB-8DD4ECF254DC}" destId="{F8E27479-366F-458A-8E19-0F36A2E655BE}" srcOrd="1" destOrd="0" presId="urn:microsoft.com/office/officeart/2005/8/layout/vList6"/>
    <dgm:cxn modelId="{D3A64121-3613-41AB-9E9B-BEECD3C39B28}" type="presParOf" srcId="{74D175C2-6B4E-480D-B7AB-8DD4ECF254DC}" destId="{90BEEF5E-BD57-40B7-A211-A6528951CACE}" srcOrd="2" destOrd="0" presId="urn:microsoft.com/office/officeart/2005/8/layout/vList6"/>
    <dgm:cxn modelId="{83EC52D5-C90C-4D31-B1C6-649202BD1A2C}" type="presParOf" srcId="{90BEEF5E-BD57-40B7-A211-A6528951CACE}" destId="{7EFFAFFE-6447-415A-824B-DA27E142C296}" srcOrd="0" destOrd="0" presId="urn:microsoft.com/office/officeart/2005/8/layout/vList6"/>
    <dgm:cxn modelId="{58A1D9DE-F51D-4CD7-B285-7C0CC54B45BE}" type="presParOf" srcId="{90BEEF5E-BD57-40B7-A211-A6528951CACE}" destId="{4EF2F8F5-131C-4BA0-9455-32DC2B9C119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B9EF5-ACBF-4449-9275-9C0EA6CDB18F}">
      <dsp:nvSpPr>
        <dsp:cNvPr id="0" name=""/>
        <dsp:cNvSpPr/>
      </dsp:nvSpPr>
      <dsp:spPr>
        <a:xfrm>
          <a:off x="0" y="24760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1.Introduction &amp; Background Review</a:t>
          </a:r>
          <a:endParaRPr lang="en-GB" sz="3200" b="1" kern="1200" dirty="0"/>
        </a:p>
      </dsp:txBody>
      <dsp:txXfrm>
        <a:off x="37467" y="62227"/>
        <a:ext cx="10245803" cy="692586"/>
      </dsp:txXfrm>
    </dsp:sp>
    <dsp:sp modelId="{F6E66CF8-1138-4F7C-B440-5924C085B108}">
      <dsp:nvSpPr>
        <dsp:cNvPr id="0" name=""/>
        <dsp:cNvSpPr/>
      </dsp:nvSpPr>
      <dsp:spPr>
        <a:xfrm>
          <a:off x="0" y="89494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2. Visualization the data  </a:t>
          </a:r>
          <a:endParaRPr lang="en-GB" sz="3200" b="1" kern="1200" dirty="0"/>
        </a:p>
      </dsp:txBody>
      <dsp:txXfrm>
        <a:off x="37467" y="932409"/>
        <a:ext cx="10245803" cy="692586"/>
      </dsp:txXfrm>
    </dsp:sp>
    <dsp:sp modelId="{067AE8E2-BDE6-40D4-ABF2-E01EA70B91FE}">
      <dsp:nvSpPr>
        <dsp:cNvPr id="0" name=""/>
        <dsp:cNvSpPr/>
      </dsp:nvSpPr>
      <dsp:spPr>
        <a:xfrm>
          <a:off x="0" y="175462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3. Modelling Approach</a:t>
          </a:r>
          <a:endParaRPr lang="en-GB" sz="3200" b="1" kern="1200" dirty="0"/>
        </a:p>
      </dsp:txBody>
      <dsp:txXfrm>
        <a:off x="37467" y="1792089"/>
        <a:ext cx="10245803" cy="692586"/>
      </dsp:txXfrm>
    </dsp:sp>
    <dsp:sp modelId="{93D3BB2C-BEFD-47E5-B7FE-80D3BB21758E}">
      <dsp:nvSpPr>
        <dsp:cNvPr id="0" name=""/>
        <dsp:cNvSpPr/>
      </dsp:nvSpPr>
      <dsp:spPr>
        <a:xfrm>
          <a:off x="0" y="261430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4. Accuracy &amp;Validation</a:t>
          </a:r>
          <a:endParaRPr lang="en-GB" sz="3200" b="1" kern="1200" dirty="0"/>
        </a:p>
      </dsp:txBody>
      <dsp:txXfrm>
        <a:off x="37467" y="2651769"/>
        <a:ext cx="10245803" cy="692586"/>
      </dsp:txXfrm>
    </dsp:sp>
    <dsp:sp modelId="{F95E9863-06F1-4C69-9698-B13CE552E1E8}">
      <dsp:nvSpPr>
        <dsp:cNvPr id="0" name=""/>
        <dsp:cNvSpPr/>
      </dsp:nvSpPr>
      <dsp:spPr>
        <a:xfrm>
          <a:off x="0" y="347398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b="1" kern="1200" dirty="0" smtClean="0"/>
            <a:t>5. </a:t>
          </a:r>
          <a:r>
            <a:rPr lang="en-GB" sz="3200" b="1" kern="1200" dirty="0" smtClean="0"/>
            <a:t>Limitation</a:t>
          </a:r>
          <a:endParaRPr lang="en-GB" sz="3200" b="1" kern="1200" dirty="0"/>
        </a:p>
      </dsp:txBody>
      <dsp:txXfrm>
        <a:off x="37467" y="3511449"/>
        <a:ext cx="10245803" cy="692586"/>
      </dsp:txXfrm>
    </dsp:sp>
    <dsp:sp modelId="{81AA9950-9DFC-7A4E-9859-E152EDF2F57C}">
      <dsp:nvSpPr>
        <dsp:cNvPr id="0" name=""/>
        <dsp:cNvSpPr/>
      </dsp:nvSpPr>
      <dsp:spPr>
        <a:xfrm>
          <a:off x="0" y="4333662"/>
          <a:ext cx="10320737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6.</a:t>
          </a:r>
          <a:r>
            <a:rPr lang="en-GB" sz="3200" b="1" kern="1200" dirty="0" smtClean="0"/>
            <a:t>Conclusion and Recommendation</a:t>
          </a:r>
          <a:endParaRPr lang="en-US" sz="3200" kern="1200" dirty="0"/>
        </a:p>
      </dsp:txBody>
      <dsp:txXfrm>
        <a:off x="37467" y="4371129"/>
        <a:ext cx="10245803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96CA4-E23C-45F9-ACB8-D1F08ED79B7F}">
      <dsp:nvSpPr>
        <dsp:cNvPr id="0" name=""/>
        <dsp:cNvSpPr/>
      </dsp:nvSpPr>
      <dsp:spPr>
        <a:xfrm>
          <a:off x="2856152" y="0"/>
          <a:ext cx="7456246" cy="268994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/>
            <a:t>Positive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correlation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between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err="1" smtClean="0"/>
            <a:t>rentalPrice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_4 and retail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price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of</a:t>
          </a:r>
          <a:r>
            <a:rPr lang="zh-CN" altLang="en-US" sz="2000" b="1" kern="1200" dirty="0" smtClean="0"/>
            <a:t> </a:t>
          </a:r>
          <a:r>
            <a:rPr lang="en-US" altLang="zh-CN" sz="2000" b="1" kern="1200" dirty="0" smtClean="0"/>
            <a:t>dress</a:t>
          </a:r>
          <a:endParaRPr lang="en-GB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Rental price  of 8 days duration  is increased by 60% of rental Price of 4 days</a:t>
          </a:r>
          <a:endParaRPr lang="en-GB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Number of Reviews is not obvious correlated with  discount rate, means customer behaviour has little to do with bargaining power</a:t>
          </a:r>
          <a:endParaRPr lang="en-GB" sz="2000" b="1" kern="1200" dirty="0"/>
        </a:p>
      </dsp:txBody>
      <dsp:txXfrm>
        <a:off x="2856152" y="336243"/>
        <a:ext cx="6447519" cy="2017455"/>
      </dsp:txXfrm>
    </dsp:sp>
    <dsp:sp modelId="{BAC9E873-3ABA-4495-8E10-B46BC6719557}">
      <dsp:nvSpPr>
        <dsp:cNvPr id="0" name=""/>
        <dsp:cNvSpPr/>
      </dsp:nvSpPr>
      <dsp:spPr>
        <a:xfrm>
          <a:off x="0" y="945045"/>
          <a:ext cx="2818052" cy="707885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/>
            <a:t>Key findings</a:t>
          </a:r>
          <a:endParaRPr lang="en-GB" sz="2500" b="1" kern="1200" dirty="0"/>
        </a:p>
      </dsp:txBody>
      <dsp:txXfrm>
        <a:off x="34556" y="979601"/>
        <a:ext cx="2748940" cy="638773"/>
      </dsp:txXfrm>
    </dsp:sp>
    <dsp:sp modelId="{4EF2F8F5-131C-4BA0-9455-32DC2B9C1190}">
      <dsp:nvSpPr>
        <dsp:cNvPr id="0" name=""/>
        <dsp:cNvSpPr/>
      </dsp:nvSpPr>
      <dsp:spPr>
        <a:xfrm>
          <a:off x="3091173" y="2790959"/>
          <a:ext cx="6910783" cy="21117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Use other predictive modelling approaches </a:t>
          </a:r>
          <a:r>
            <a:rPr lang="en-GB" sz="2000" b="1" kern="1200" dirty="0" smtClean="0"/>
            <a:t>(regression decision tree) </a:t>
          </a:r>
          <a:r>
            <a:rPr lang="en-GB" sz="2000" b="1" kern="1200" dirty="0" smtClean="0"/>
            <a:t>to compare the model accuracy and validation </a:t>
          </a:r>
          <a:endParaRPr lang="en-GB" sz="2000" b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b="1" kern="1200" dirty="0" smtClean="0"/>
            <a:t> Could conduct sentimental </a:t>
          </a:r>
          <a:r>
            <a:rPr lang="en-GB" sz="2000" b="1" kern="1200" dirty="0" smtClean="0"/>
            <a:t>analysis on the </a:t>
          </a:r>
          <a:r>
            <a:rPr lang="en-GB" sz="2000" b="1" kern="1200" dirty="0" smtClean="0"/>
            <a:t>review </a:t>
          </a:r>
          <a:r>
            <a:rPr lang="en-GB" sz="2000" b="1" kern="1200" dirty="0" smtClean="0"/>
            <a:t>details and could build a recommendation system based on each reviewers’ information </a:t>
          </a:r>
          <a:endParaRPr lang="en-GB" sz="2000" b="1" kern="1200" dirty="0"/>
        </a:p>
      </dsp:txBody>
      <dsp:txXfrm>
        <a:off x="3091173" y="3054927"/>
        <a:ext cx="6118878" cy="1583810"/>
      </dsp:txXfrm>
    </dsp:sp>
    <dsp:sp modelId="{7EFFAFFE-6447-415A-824B-DA27E142C296}">
      <dsp:nvSpPr>
        <dsp:cNvPr id="0" name=""/>
        <dsp:cNvSpPr/>
      </dsp:nvSpPr>
      <dsp:spPr>
        <a:xfrm>
          <a:off x="0" y="3427863"/>
          <a:ext cx="2888553" cy="752006"/>
        </a:xfrm>
        <a:prstGeom prst="roundRect">
          <a:avLst/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b="1" kern="1200" dirty="0" smtClean="0"/>
            <a:t>Recommendation</a:t>
          </a:r>
          <a:endParaRPr lang="en-GB" sz="2500" b="1" kern="1200" dirty="0"/>
        </a:p>
      </dsp:txBody>
      <dsp:txXfrm>
        <a:off x="36710" y="3464573"/>
        <a:ext cx="2815133" cy="678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adjusted R^2 is 0.7498, meaning that approximately 75%of the variation</a:t>
            </a:r>
          </a:p>
          <a:p>
            <a:r>
              <a:rPr lang="en-US" dirty="0" smtClean="0"/>
              <a:t>In</a:t>
            </a:r>
            <a:r>
              <a:rPr lang="en-US" baseline="0" dirty="0" smtClean="0"/>
              <a:t> rental </a:t>
            </a:r>
            <a:r>
              <a:rPr lang="en-US" dirty="0" smtClean="0"/>
              <a:t>price of 4 days  is accounted for by the variables in our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97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b="0" dirty="0" smtClean="0"/>
              <a:t>#</a:t>
            </a:r>
          </a:p>
          <a:p>
            <a:r>
              <a:rPr lang="en-GB" sz="1000" b="0" dirty="0" smtClean="0"/>
              <a:t>#When all variables are 0 and the</a:t>
            </a:r>
            <a:r>
              <a:rPr lang="en-GB" sz="1000" b="0" baseline="0" dirty="0" smtClean="0"/>
              <a:t> price on the frock type</a:t>
            </a:r>
            <a:r>
              <a:rPr lang="en-GB" sz="1000" b="0" dirty="0" smtClean="0"/>
              <a:t>, the</a:t>
            </a:r>
          </a:p>
          <a:p>
            <a:r>
              <a:rPr lang="en-GB" sz="1000" b="0" dirty="0" smtClean="0"/>
              <a:t>#average expected rental</a:t>
            </a:r>
            <a:r>
              <a:rPr lang="en-GB" sz="1000" b="0" baseline="0" dirty="0" smtClean="0"/>
              <a:t> </a:t>
            </a:r>
            <a:r>
              <a:rPr lang="en-GB" sz="1000" b="0" dirty="0" smtClean="0"/>
              <a:t>price of 4 days is about $19.19 </a:t>
            </a:r>
          </a:p>
          <a:p>
            <a:r>
              <a:rPr lang="en-GB" sz="1000" b="0" dirty="0" smtClean="0"/>
              <a:t>#As the retail Price for address increases by one</a:t>
            </a:r>
          </a:p>
          <a:p>
            <a:r>
              <a:rPr lang="en-GB" sz="1000" b="0" dirty="0" smtClean="0"/>
              <a:t>#point, the rental price increases on average by about 11 penny WHILE HOLDING ALL OTHER</a:t>
            </a:r>
          </a:p>
          <a:p>
            <a:r>
              <a:rPr lang="en-GB" sz="1000" b="0" dirty="0" smtClean="0"/>
              <a:t>#VARIABLES CONSTANT.</a:t>
            </a:r>
          </a:p>
          <a:p>
            <a:r>
              <a:rPr lang="en-GB" sz="1000" b="0" dirty="0" smtClean="0"/>
              <a:t>#A gown</a:t>
            </a:r>
            <a:r>
              <a:rPr lang="en-GB" sz="1000" b="0" baseline="0" dirty="0" smtClean="0"/>
              <a:t> dress </a:t>
            </a:r>
            <a:r>
              <a:rPr lang="en-GB" sz="1000" b="0" dirty="0" smtClean="0"/>
              <a:t>has an average rental price that is about $12 </a:t>
            </a:r>
          </a:p>
          <a:p>
            <a:r>
              <a:rPr lang="en-GB" sz="1000" b="0" dirty="0" smtClean="0"/>
              <a:t>#more expensive than a frock dress</a:t>
            </a:r>
            <a:r>
              <a:rPr lang="en-GB" sz="1000" b="0" baseline="0" dirty="0" smtClean="0"/>
              <a:t> </a:t>
            </a:r>
            <a:r>
              <a:rPr lang="en-GB" sz="1000" b="0" dirty="0" smtClean="0"/>
              <a:t>WHILE HOLDING ALL OTHER VARIABLES CONSTANT.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dirty="0" smtClean="0"/>
              <a:t>#a maxi</a:t>
            </a:r>
            <a:r>
              <a:rPr lang="en-GB" sz="1000" b="0" baseline="0" dirty="0" smtClean="0"/>
              <a:t> dress has an </a:t>
            </a:r>
            <a:r>
              <a:rPr lang="en-GB" sz="1000" b="0" dirty="0" smtClean="0"/>
              <a:t>average rental</a:t>
            </a:r>
            <a:r>
              <a:rPr lang="en-GB" sz="1000" b="0" baseline="0" dirty="0" smtClean="0"/>
              <a:t> </a:t>
            </a:r>
            <a:r>
              <a:rPr lang="en-GB" sz="1000" b="0" dirty="0" smtClean="0"/>
              <a:t>price that is about $11</a:t>
            </a:r>
            <a:r>
              <a:rPr lang="en-GB" sz="1000" b="0" baseline="0" dirty="0" smtClean="0"/>
              <a:t> more expensive than frock dress, </a:t>
            </a:r>
            <a:r>
              <a:rPr lang="en-GB" sz="1000" b="0" dirty="0" smtClean="0"/>
              <a:t>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#a regular dress has an $11 more expensive than frock type dress,</a:t>
            </a:r>
            <a:r>
              <a:rPr lang="en-GB" sz="1000" b="0" dirty="0" smtClean="0"/>
              <a:t> 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sheath dress has an $11 cheaper than frock type dress ,</a:t>
            </a:r>
            <a:r>
              <a:rPr lang="en-GB" sz="1000" b="0" dirty="0" smtClean="0"/>
              <a:t> 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shift dress has an $5 cheaper than frock type dress,</a:t>
            </a:r>
            <a:r>
              <a:rPr lang="en-GB" sz="1000" b="0" dirty="0" smtClean="0"/>
              <a:t> 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shirt dress has an $13 more expensive than frock type dress,</a:t>
            </a:r>
            <a:r>
              <a:rPr lang="en-GB" sz="1000" b="0" dirty="0" smtClean="0"/>
              <a:t> WHILE HOLDING ALL OTHER VARIABLES CONSTANT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slip dress has an $20 more expensive than frock type dress, </a:t>
            </a:r>
            <a:r>
              <a:rPr lang="en-GB" sz="1000" b="0" dirty="0" smtClean="0"/>
              <a:t>WHILE HOLDING ALL OTHER VARIABLES CONSTANT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baseline="0" dirty="0" smtClean="0"/>
              <a:t># a wrap dress has an $5 more expensive than frock type dress, </a:t>
            </a:r>
            <a:r>
              <a:rPr lang="en-GB" sz="1000" b="0" dirty="0" smtClean="0"/>
              <a:t>WHILE HOLDING ALL OTHER VARIABLES CONSTANT</a:t>
            </a: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000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b="0" dirty="0" smtClean="0"/>
              <a:t> </a:t>
            </a:r>
          </a:p>
          <a:p>
            <a:endParaRPr lang="en-GB" sz="10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4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8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2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08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rent the runway?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Rent the Runway is an online service that provides designer dress and accessory rentals. Initially a purely e-commerce company, it later opened brick-and-mortar retail locations in New York City, Chicago, Washington, DC and Las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Vegas.Rent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Runway now offers over thousands of dresses and accessories from over hundreds of designer partners, including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Badgley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Mischka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Vera Wang, Alexis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Bittar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 and Calvin Klein.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their business model?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Rent the Runway's 4 million customers can lease Rent the Runway’s designer dresses and accessories for a 4- or 8-day period for a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fracton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the retail price. Rent the Runway carries apparel in sizes 0 to 22, depending on the designer. Each dress rental includes a back-up size at no additional cost to ensure fit. Customers can get a second dress style with their order for an additional cost. Rent the Runway provides customers with a pre-paid, pre-addressed package to return the dress, and offers insurance fee to protect against accidents. Rental prices include the dry cleaning and care of the garments.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03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02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badgley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mischka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90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reviews</a:t>
            </a:r>
            <a:r>
              <a:rPr lang="en-US" baseline="0" dirty="0" smtClean="0"/>
              <a:t> treated as customer renting activity records , a random sample from the true population who rent the dresses 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96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4E708F12-96AD-4ED4-8132-A78F5E42C1F5}" type="datetime1">
              <a:rPr lang="en-US" smtClean="0"/>
              <a:t>8/16/16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520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FA170-8299-44AD-AEEF-FC686C3D7804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28313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763A-68EC-4ECD-9620-D9FE9CDDD622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7227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8BEDD-6160-49BB-B372-861DE7DE9BA5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1921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E819F-B7FD-4B29-8F66-9E318144BC2A}" type="datetime1">
              <a:rPr lang="en-US" smtClean="0"/>
              <a:t>8/16/16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0985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159C-B6E0-4F10-9F4A-2FA57003B139}" type="datetime1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6354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170CBBB-D1D1-4386-A5E9-07F3477B78F3}" type="datetime1">
              <a:rPr lang="en-US" smtClean="0"/>
              <a:t>8/16/16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1830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9FA4CAD8-0EA7-4615-B69B-B2F199EF3A93}" type="datetime1">
              <a:rPr lang="en-US" smtClean="0"/>
              <a:t>8/16/16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84060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34BD7-6953-492C-921B-E68B2D7F14C8}" type="datetime1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2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17D9B-D4D3-4E23-88DF-2E354FA43196}" type="datetime1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23075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F67C5-D04E-4576-B61C-12ABA14BBD6C}" type="datetime1">
              <a:rPr lang="en-US" smtClean="0"/>
              <a:t>8/16/16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93174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C20F09E4-6EA4-4BF3-9FC8-FF40373B88E6}" type="datetime1">
              <a:rPr lang="en-US" smtClean="0"/>
              <a:t>8/16/16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6487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nttherunway.com" TargetMode="External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4237" y="4131663"/>
            <a:ext cx="9400541" cy="2317115"/>
          </a:xfrm>
        </p:spPr>
        <p:txBody>
          <a:bodyPr>
            <a:normAutofit/>
          </a:bodyPr>
          <a:lstStyle/>
          <a:p>
            <a:endParaRPr lang="en-US" sz="2600" b="1" dirty="0" smtClean="0"/>
          </a:p>
          <a:p>
            <a:r>
              <a:rPr lang="en-US" sz="2600" b="1" dirty="0" smtClean="0"/>
              <a:t>Yunrou Gong</a:t>
            </a:r>
            <a:r>
              <a:rPr lang="en-US" sz="2600" b="1" dirty="0"/>
              <a:t> </a:t>
            </a:r>
            <a:r>
              <a:rPr lang="en-US" sz="2600" b="1" dirty="0" smtClean="0"/>
              <a:t>(Crystal)</a:t>
            </a:r>
          </a:p>
          <a:p>
            <a:endParaRPr lang="de-DE" sz="2800" dirty="0" smtClean="0"/>
          </a:p>
          <a:p>
            <a:r>
              <a:rPr lang="de-DE" dirty="0" smtClean="0"/>
              <a:t>August </a:t>
            </a:r>
            <a:r>
              <a:rPr lang="de-DE" dirty="0"/>
              <a:t>14, 2016</a:t>
            </a:r>
            <a:endParaRPr lang="en-US" b="1" dirty="0" smtClean="0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63880" y="2127568"/>
            <a:ext cx="11277600" cy="1470025"/>
          </a:xfrm>
        </p:spPr>
        <p:txBody>
          <a:bodyPr>
            <a:normAutofit/>
          </a:bodyPr>
          <a:lstStyle/>
          <a:p>
            <a:r>
              <a:rPr lang="en-US" sz="4800" b="1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Web-scraping </a:t>
            </a:r>
            <a:r>
              <a:rPr lang="en-US" sz="48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project – Rent the Runway</a:t>
            </a:r>
            <a:endParaRPr lang="en-GB" sz="48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4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91985"/>
            <a:ext cx="10972800" cy="846756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5" name="Picture 4" descr="hist_retailpri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119" y="1357730"/>
            <a:ext cx="6174458" cy="5372527"/>
          </a:xfrm>
          <a:prstGeom prst="rect">
            <a:avLst/>
          </a:prstGeom>
        </p:spPr>
      </p:pic>
      <p:pic>
        <p:nvPicPr>
          <p:cNvPr id="6" name="Picture 5" descr="hist_rentalprice_4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3771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3067" y="442236"/>
            <a:ext cx="10972800" cy="754903"/>
          </a:xfrm>
        </p:spPr>
        <p:txBody>
          <a:bodyPr/>
          <a:lstStyle/>
          <a:p>
            <a:r>
              <a:rPr lang="en-US" dirty="0" smtClean="0"/>
              <a:t>Exploratory Data Analysis </a:t>
            </a:r>
            <a:endParaRPr lang="en-US" dirty="0"/>
          </a:p>
        </p:txBody>
      </p:sp>
      <p:pic>
        <p:nvPicPr>
          <p:cNvPr id="4" name="Picture 3" descr="matrixscat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05" y="1166943"/>
            <a:ext cx="9852859" cy="564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4369" y="384687"/>
            <a:ext cx="10972800" cy="809657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4" name="Picture 3" descr="discountvsreview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1" y="1232260"/>
            <a:ext cx="11620500" cy="562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9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ntal_8_vs_rental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3" y="1179813"/>
            <a:ext cx="11337875" cy="525797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02777" y="1016000"/>
            <a:ext cx="421922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Increase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rate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</a:t>
            </a:r>
            <a:r>
              <a:rPr lang="zh-CN" alt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zh-CN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D891D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0.6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262" y="448973"/>
            <a:ext cx="73136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rentalPrice_8</a:t>
            </a:r>
            <a:r>
              <a:rPr lang="zh-CN" altLang="en-US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zh-CN" altLang="en-US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rentalPrice_4</a:t>
            </a:r>
            <a:r>
              <a:rPr lang="zh-CN" altLang="en-US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</a:t>
            </a:r>
            <a:r>
              <a:rPr lang="en-US" altLang="zh-CN" sz="3600" b="1" dirty="0" smtClean="0">
                <a:ln w="1905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(1+0.6)</a:t>
            </a:r>
            <a:endParaRPr lang="en-US" altLang="zh-CN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366001" y="931333"/>
            <a:ext cx="1425221" cy="239889"/>
          </a:xfrm>
          <a:prstGeom prst="straightConnector1">
            <a:avLst/>
          </a:prstGeom>
          <a:ln w="57150" cmpd="sng">
            <a:solidFill>
              <a:srgbClr val="C6C6C6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03" y="340041"/>
            <a:ext cx="10972800" cy="769503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4" name="Picture 3" descr="rental_4_vs_ret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67939"/>
            <a:ext cx="11938000" cy="55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2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072" y="274320"/>
            <a:ext cx="10972800" cy="10668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3</a:t>
            </a:r>
            <a:r>
              <a:rPr lang="en-GB" b="1" dirty="0" smtClean="0"/>
              <a:t>. Predicative Modelling Approach- Linear Regression</a:t>
            </a:r>
            <a:endParaRPr lang="en-GB" b="1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451729"/>
              </p:ext>
            </p:extLst>
          </p:nvPr>
        </p:nvGraphicFramePr>
        <p:xfrm>
          <a:off x="294504" y="1399847"/>
          <a:ext cx="11389496" cy="19848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94748"/>
                <a:gridCol w="5694748"/>
              </a:tblGrid>
              <a:tr h="791155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Response Variable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Predictive Variable</a:t>
                      </a:r>
                      <a:endParaRPr lang="en-GB" sz="3200" dirty="0"/>
                    </a:p>
                  </a:txBody>
                  <a:tcPr anchor="ctr"/>
                </a:tc>
              </a:tr>
              <a:tr h="1193646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3200" b="1" dirty="0" smtClean="0"/>
                        <a:t>rentalPrice</a:t>
                      </a:r>
                      <a:r>
                        <a:rPr lang="en-US" altLang="zh-CN" sz="3200" b="1" dirty="0" smtClean="0"/>
                        <a:t>_4</a:t>
                      </a:r>
                      <a:r>
                        <a:rPr lang="zh-CN" altLang="en-US" sz="3200" dirty="0" smtClean="0"/>
                        <a:t> </a:t>
                      </a:r>
                      <a:endParaRPr lang="en-GB" sz="3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3200" dirty="0" smtClean="0"/>
                        <a:t>retailPrice</a:t>
                      </a:r>
                      <a:r>
                        <a:rPr lang="en-US" sz="3200" dirty="0" smtClean="0"/>
                        <a:t>, </a:t>
                      </a:r>
                      <a:r>
                        <a:rPr lang="en-GB" sz="3200" i="1" dirty="0" smtClean="0"/>
                        <a:t>brand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i="1" dirty="0" smtClean="0"/>
                        <a:t>, type</a:t>
                      </a:r>
                      <a:endParaRPr lang="en-GB" sz="3200" i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338667" y="3767667"/>
            <a:ext cx="11373555" cy="23424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6778" y="4007556"/>
            <a:ext cx="109502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Outlier: </a:t>
            </a:r>
          </a:p>
          <a:p>
            <a:endParaRPr lang="en-US" sz="2400" b="1" dirty="0"/>
          </a:p>
          <a:p>
            <a:r>
              <a:rPr lang="en-US" sz="2400" b="1" dirty="0" smtClean="0"/>
              <a:t>                item                          brand            type                   rentalPrice_4      retail Price</a:t>
            </a:r>
            <a:endParaRPr lang="en-US" sz="2400" b="1" dirty="0"/>
          </a:p>
          <a:p>
            <a:r>
              <a:rPr lang="en-US" sz="2400" b="1" dirty="0"/>
              <a:t>2325 </a:t>
            </a:r>
            <a:r>
              <a:rPr lang="en-US" sz="2400" b="1" dirty="0" smtClean="0"/>
              <a:t>      Faux </a:t>
            </a:r>
            <a:r>
              <a:rPr lang="en-US" sz="2400" b="1" dirty="0"/>
              <a:t>Shirt Dress </a:t>
            </a:r>
            <a:r>
              <a:rPr lang="en-US" sz="2400" b="1" dirty="0" smtClean="0"/>
              <a:t>    Jason </a:t>
            </a:r>
            <a:r>
              <a:rPr lang="en-US" sz="2400" b="1" dirty="0"/>
              <a:t>Wu </a:t>
            </a:r>
            <a:r>
              <a:rPr lang="en-US" sz="2400" b="1" dirty="0" smtClean="0"/>
              <a:t>    shirtdress          400                        7345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26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9161" y="406818"/>
            <a:ext cx="10972800" cy="734265"/>
          </a:xfrm>
        </p:spPr>
        <p:txBody>
          <a:bodyPr/>
          <a:lstStyle/>
          <a:p>
            <a:r>
              <a:rPr lang="en-GB" b="1" dirty="0"/>
              <a:t>Variable Selection for the Linear Model </a:t>
            </a:r>
            <a:endParaRPr lang="en-US" dirty="0"/>
          </a:p>
        </p:txBody>
      </p:sp>
      <p:graphicFrame>
        <p:nvGraphicFramePr>
          <p:cNvPr id="5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905324"/>
              </p:ext>
            </p:extLst>
          </p:nvPr>
        </p:nvGraphicFramePr>
        <p:xfrm>
          <a:off x="294504" y="1343404"/>
          <a:ext cx="11485650" cy="53018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48652"/>
                <a:gridCol w="3363844"/>
                <a:gridCol w="1030111"/>
                <a:gridCol w="1862667"/>
                <a:gridCol w="1848555"/>
                <a:gridCol w="1831821"/>
              </a:tblGrid>
              <a:tr h="1045816"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Model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Predictive</a:t>
                      </a:r>
                      <a:r>
                        <a:rPr lang="en-GB" sz="3200" baseline="0" dirty="0" smtClean="0"/>
                        <a:t> </a:t>
                      </a:r>
                      <a:r>
                        <a:rPr lang="en-GB" sz="3200" dirty="0" smtClean="0"/>
                        <a:t>Variable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df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AIC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BIC</a:t>
                      </a:r>
                      <a:endParaRPr lang="en-GB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Adjusted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dirty="0" smtClean="0"/>
                        <a:t>R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dirty="0" smtClean="0"/>
                        <a:t>Square</a:t>
                      </a:r>
                      <a:endParaRPr lang="en-GB" sz="3200" dirty="0"/>
                    </a:p>
                  </a:txBody>
                  <a:tcPr anchor="ctr"/>
                </a:tc>
              </a:tr>
              <a:tr h="10046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2400" dirty="0" smtClean="0"/>
                        <a:t>Model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1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CN" sz="2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retailPrice</a:t>
                      </a:r>
                      <a:r>
                        <a:rPr lang="zh-CN" altLang="en-US" sz="2000" b="1" dirty="0" smtClean="0"/>
                        <a:t>  </a:t>
                      </a:r>
                      <a:r>
                        <a:rPr lang="en-US" altLang="zh-CN" sz="2000" b="1" dirty="0" smtClean="0"/>
                        <a:t>+</a:t>
                      </a:r>
                      <a:r>
                        <a:rPr lang="zh-CN" altLang="en-US" sz="2000" b="1" dirty="0" smtClean="0"/>
                        <a:t>  </a:t>
                      </a:r>
                      <a:r>
                        <a:rPr lang="en-GB" sz="2000" b="1" dirty="0" smtClean="0"/>
                        <a:t>brand</a:t>
                      </a:r>
                      <a:r>
                        <a:rPr lang="en-US" sz="2000" b="1" baseline="0" dirty="0" smtClean="0"/>
                        <a:t> </a:t>
                      </a:r>
                      <a:r>
                        <a:rPr lang="en-US" sz="2000" b="1" dirty="0" smtClean="0"/>
                        <a:t>+ t</a:t>
                      </a:r>
                      <a:r>
                        <a:rPr lang="en-US" altLang="zh-CN" sz="2000" b="1" dirty="0" smtClean="0"/>
                        <a:t>ype</a:t>
                      </a:r>
                      <a:endParaRPr lang="en-GB" sz="2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GB" sz="2400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400" b="1" cap="none" spc="0" dirty="0" smtClean="0">
                          <a:ln w="1905"/>
                          <a:gradFill>
                            <a:gsLst>
                              <a:gs pos="0">
                                <a:schemeClr val="accent6">
                                  <a:shade val="20000"/>
                                  <a:satMod val="200000"/>
                                </a:schemeClr>
                              </a:gs>
                              <a:gs pos="78000">
                                <a:schemeClr val="accent6">
                                  <a:tint val="90000"/>
                                  <a:shade val="89000"/>
                                  <a:satMod val="220000"/>
                                </a:schemeClr>
                              </a:gs>
                              <a:gs pos="100000">
                                <a:schemeClr val="accent6">
                                  <a:tint val="12000"/>
                                  <a:satMod val="255000"/>
                                </a:schemeClr>
                              </a:gs>
                            </a:gsLst>
                            <a:lin ang="5400000"/>
                          </a:gra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</a:rPr>
                        <a:t>207</a:t>
                      </a:r>
                      <a:endParaRPr lang="en-GB" sz="2400" b="1" cap="none" spc="0" dirty="0">
                        <a:ln w="1905"/>
                        <a:gradFill>
                          <a:gsLst>
                            <a:gs pos="0">
                              <a:schemeClr val="accent6">
                                <a:shade val="20000"/>
                                <a:satMod val="200000"/>
                              </a:schemeClr>
                            </a:gs>
                            <a:gs pos="78000">
                              <a:schemeClr val="accent6">
                                <a:tint val="90000"/>
                                <a:shade val="89000"/>
                                <a:satMod val="220000"/>
                              </a:schemeClr>
                            </a:gs>
                            <a:gs pos="100000">
                              <a:schemeClr val="accent6">
                                <a:tint val="12000"/>
                                <a:satMod val="255000"/>
                              </a:scheme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hr-HR" sz="2800" b="1" cap="none" spc="50" dirty="0" smtClean="0">
                          <a:ln w="12700" cmpd="sng">
                            <a:solidFill>
                              <a:schemeClr val="accent6">
                                <a:satMod val="120000"/>
                                <a:shade val="80000"/>
                              </a:schemeClr>
                            </a:solidFill>
                            <a:prstDash val="solid"/>
                          </a:ln>
                          <a:solidFill>
                            <a:srgbClr val="FFAF3B"/>
                          </a:solidFill>
                          <a:effectLst>
                            <a:glow rad="53100">
                              <a:schemeClr val="accent6">
                                <a:satMod val="180000"/>
                                <a:alpha val="30000"/>
                              </a:schemeClr>
                            </a:glow>
                          </a:effectLst>
                        </a:rPr>
                        <a:t>18956.11</a:t>
                      </a:r>
                      <a:endParaRPr lang="en-GB" sz="2800" b="1" cap="none" spc="50" dirty="0">
                        <a:ln w="12700" cmpd="sng">
                          <a:solidFill>
                            <a:schemeClr val="accent6">
                              <a:satMod val="120000"/>
                              <a:shade val="80000"/>
                            </a:schemeClr>
                          </a:solidFill>
                          <a:prstDash val="solid"/>
                        </a:ln>
                        <a:solidFill>
                          <a:srgbClr val="FFAF3B"/>
                        </a:solidFill>
                        <a:effectLst>
                          <a:glow rad="53100">
                            <a:schemeClr val="accent6">
                              <a:satMod val="180000"/>
                              <a:alpha val="30000"/>
                            </a:schemeClr>
                          </a:glo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is-IS" sz="2400" dirty="0" smtClean="0"/>
                        <a:t>20106.73</a:t>
                      </a:r>
                      <a:endParaRPr lang="en-US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nb-NO" sz="2800" b="1" cap="none" spc="50" dirty="0" smtClean="0">
                          <a:ln w="12700" cmpd="sng">
                            <a:solidFill>
                              <a:schemeClr val="accent6">
                                <a:satMod val="120000"/>
                                <a:shade val="80000"/>
                              </a:schemeClr>
                            </a:solidFill>
                            <a:prstDash val="solid"/>
                          </a:ln>
                          <a:solidFill>
                            <a:srgbClr val="FFAF3B"/>
                          </a:solidFill>
                          <a:effectLst>
                            <a:glow rad="53100">
                              <a:schemeClr val="accent6">
                                <a:satMod val="180000"/>
                                <a:alpha val="30000"/>
                              </a:schemeClr>
                            </a:glow>
                          </a:effectLst>
                        </a:rPr>
                        <a:t>0.8417</a:t>
                      </a:r>
                      <a:endParaRPr lang="en-US" sz="2800" b="1" cap="none" spc="50" dirty="0" smtClean="0">
                        <a:ln w="12700" cmpd="sng">
                          <a:solidFill>
                            <a:schemeClr val="accent6">
                              <a:satMod val="120000"/>
                              <a:shade val="80000"/>
                            </a:schemeClr>
                          </a:solidFill>
                          <a:prstDash val="solid"/>
                        </a:ln>
                        <a:solidFill>
                          <a:srgbClr val="FFAF3B"/>
                        </a:solidFill>
                        <a:effectLst>
                          <a:glow rad="53100">
                            <a:schemeClr val="accent6">
                              <a:satMod val="180000"/>
                              <a:alpha val="30000"/>
                            </a:schemeClr>
                          </a:glow>
                        </a:effectLst>
                      </a:endParaRPr>
                    </a:p>
                  </a:txBody>
                  <a:tcPr anchor="ctr"/>
                </a:tc>
              </a:tr>
              <a:tr h="945444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Model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2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CN" sz="2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retailPrice</a:t>
                      </a:r>
                      <a:r>
                        <a:rPr lang="zh-CN" altLang="en-US" sz="2000" b="1" dirty="0" smtClean="0"/>
                        <a:t> </a:t>
                      </a:r>
                      <a:r>
                        <a:rPr lang="en-US" altLang="zh-CN" sz="2000" b="1" baseline="0" dirty="0" smtClean="0"/>
                        <a:t> </a:t>
                      </a:r>
                      <a:r>
                        <a:rPr lang="en-US" sz="2000" b="1" dirty="0" smtClean="0"/>
                        <a:t>+  t</a:t>
                      </a:r>
                      <a:r>
                        <a:rPr lang="en-US" altLang="zh-CN" sz="2000" b="1" dirty="0" smtClean="0"/>
                        <a:t>ype</a:t>
                      </a:r>
                      <a:endParaRPr lang="en-GB" sz="20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GB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GB" sz="2400" dirty="0" smtClean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hr-HR" sz="2400" dirty="0" smtClean="0"/>
                        <a:t>19649.46</a:t>
                      </a:r>
                      <a:endParaRPr lang="en-GB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nb-NO" sz="2800" b="1" cap="none" spc="50" dirty="0" smtClean="0">
                          <a:ln w="12700" cmpd="sng">
                            <a:solidFill>
                              <a:schemeClr val="accent6">
                                <a:satMod val="120000"/>
                                <a:shade val="80000"/>
                              </a:schemeClr>
                            </a:solidFill>
                            <a:prstDash val="solid"/>
                          </a:ln>
                          <a:solidFill>
                            <a:srgbClr val="FFAF3B"/>
                          </a:solidFill>
                          <a:effectLst>
                            <a:glow rad="53100">
                              <a:schemeClr val="accent6">
                                <a:satMod val="180000"/>
                                <a:alpha val="30000"/>
                              </a:schemeClr>
                            </a:glow>
                          </a:effectLst>
                        </a:rPr>
                        <a:t>19710.61</a:t>
                      </a:r>
                      <a:endParaRPr lang="en-GB" sz="2800" b="1" cap="none" spc="50" dirty="0">
                        <a:ln w="12700" cmpd="sng">
                          <a:solidFill>
                            <a:schemeClr val="accent6">
                              <a:satMod val="120000"/>
                              <a:shade val="80000"/>
                            </a:schemeClr>
                          </a:solidFill>
                          <a:prstDash val="solid"/>
                        </a:ln>
                        <a:solidFill>
                          <a:srgbClr val="FFAF3B"/>
                        </a:solidFill>
                        <a:effectLst>
                          <a:glow rad="53100">
                            <a:schemeClr val="accent6">
                              <a:satMod val="180000"/>
                              <a:alpha val="30000"/>
                            </a:schemeClr>
                          </a:glow>
                        </a:effectLs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hr-HR" sz="2400" dirty="0" smtClean="0"/>
                        <a:t> 0.7498 </a:t>
                      </a:r>
                      <a:endParaRPr lang="en-GB" sz="2400" dirty="0"/>
                    </a:p>
                  </a:txBody>
                  <a:tcPr anchor="ctr"/>
                </a:tc>
              </a:tr>
              <a:tr h="973666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Model 3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CN" sz="2400" b="1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zh-CN" sz="2000" b="1" dirty="0" smtClean="0"/>
                        <a:t>retailPrice</a:t>
                      </a:r>
                      <a:r>
                        <a:rPr lang="zh-CN" altLang="en-US" sz="2000" b="1" dirty="0" smtClean="0"/>
                        <a:t> </a:t>
                      </a:r>
                      <a:r>
                        <a:rPr lang="en-US" altLang="zh-CN" sz="2000" b="1" baseline="0" dirty="0" smtClean="0"/>
                        <a:t> </a:t>
                      </a:r>
                      <a:r>
                        <a:rPr lang="en-US" sz="2000" b="1" dirty="0" smtClean="0"/>
                        <a:t>+  brand</a:t>
                      </a:r>
                      <a:endParaRPr lang="en-GB" sz="2000" b="1" dirty="0" smtClean="0"/>
                    </a:p>
                    <a:p>
                      <a:pPr algn="ctr">
                        <a:buFont typeface="Arial" pitchFamily="34" charset="0"/>
                        <a:buNone/>
                      </a:pP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en-GB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199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hr-HR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19058.35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is-IS" sz="2400" dirty="0" smtClean="0"/>
                        <a:t>20164.50</a:t>
                      </a:r>
                      <a:endParaRPr lang="nb-NO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hr-HR" sz="2400" dirty="0" smtClean="0"/>
                        <a:t> 0.8324 </a:t>
                      </a:r>
                      <a:endParaRPr lang="en-GB" sz="2400" dirty="0"/>
                    </a:p>
                  </a:txBody>
                  <a:tcPr anchor="ctr"/>
                </a:tc>
              </a:tr>
              <a:tr h="973666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Model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4</a:t>
                      </a:r>
                      <a:endParaRPr lang="en-GB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en-US" altLang="zh-CN" sz="2400" b="1" dirty="0" smtClean="0"/>
                        <a:t>retailPrice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en-GB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kumimoji="0" lang="hr-HR" sz="2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19703.75</a:t>
                      </a:r>
                      <a:endParaRPr kumimoji="0" lang="en-GB" sz="24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nb-NO" sz="2400" dirty="0" smtClean="0"/>
                        <a:t>19720.42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Font typeface="Arial" pitchFamily="34" charset="0"/>
                        <a:buNone/>
                      </a:pPr>
                      <a:r>
                        <a:rPr lang="hr-HR" sz="2400" dirty="0" smtClean="0"/>
                        <a:t> </a:t>
                      </a:r>
                      <a:r>
                        <a:rPr lang="hr-HR" sz="2400" dirty="0" smtClean="0"/>
                        <a:t>0.7416(*) </a:t>
                      </a:r>
                      <a:endParaRPr lang="en-GB" sz="2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5-Point Star 1"/>
          <p:cNvSpPr/>
          <p:nvPr/>
        </p:nvSpPr>
        <p:spPr>
          <a:xfrm>
            <a:off x="790222" y="3556000"/>
            <a:ext cx="310445" cy="296333"/>
          </a:xfrm>
          <a:prstGeom prst="star5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98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1684"/>
            <a:ext cx="10972800" cy="914401"/>
          </a:xfrm>
        </p:spPr>
        <p:txBody>
          <a:bodyPr>
            <a:normAutofit/>
          </a:bodyPr>
          <a:lstStyle/>
          <a:p>
            <a:pPr lvl="0"/>
            <a:r>
              <a:rPr lang="en-GB" b="1" dirty="0" smtClean="0"/>
              <a:t>4.Accuracy &amp; Validation</a:t>
            </a:r>
            <a:endParaRPr lang="en-GB" dirty="0"/>
          </a:p>
        </p:txBody>
      </p:sp>
      <p:sp>
        <p:nvSpPr>
          <p:cNvPr id="16" name="Oval 15"/>
          <p:cNvSpPr/>
          <p:nvPr/>
        </p:nvSpPr>
        <p:spPr>
          <a:xfrm>
            <a:off x="299114" y="2121307"/>
            <a:ext cx="1965857" cy="8872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Build model</a:t>
            </a:r>
            <a:endParaRPr lang="en-GB" dirty="0"/>
          </a:p>
        </p:txBody>
      </p:sp>
      <p:sp>
        <p:nvSpPr>
          <p:cNvPr id="17" name="Oval 16"/>
          <p:cNvSpPr/>
          <p:nvPr/>
        </p:nvSpPr>
        <p:spPr>
          <a:xfrm>
            <a:off x="4768645" y="5187995"/>
            <a:ext cx="2072557" cy="10074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Measure </a:t>
            </a:r>
            <a:r>
              <a:rPr lang="en-GB" dirty="0" smtClean="0"/>
              <a:t>performance</a:t>
            </a:r>
            <a:endParaRPr lang="en-GB" dirty="0" smtClean="0"/>
          </a:p>
        </p:txBody>
      </p:sp>
      <p:sp>
        <p:nvSpPr>
          <p:cNvPr id="18" name="Right Arrow 17"/>
          <p:cNvSpPr/>
          <p:nvPr/>
        </p:nvSpPr>
        <p:spPr>
          <a:xfrm>
            <a:off x="2500726" y="2371792"/>
            <a:ext cx="830594" cy="459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ounded Rectangle 18"/>
          <p:cNvSpPr/>
          <p:nvPr/>
        </p:nvSpPr>
        <p:spPr>
          <a:xfrm>
            <a:off x="215050" y="4664983"/>
            <a:ext cx="2754871" cy="1620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Training set</a:t>
            </a:r>
          </a:p>
          <a:p>
            <a:pPr algn="ctr"/>
            <a:r>
              <a:rPr lang="en-GB" sz="2800" b="1" dirty="0" smtClean="0"/>
              <a:t>(70%)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8928987" y="1630187"/>
            <a:ext cx="2867653" cy="16300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/>
              <a:t>Test set</a:t>
            </a:r>
          </a:p>
          <a:p>
            <a:pPr algn="ctr"/>
            <a:r>
              <a:rPr lang="en-GB" sz="2800" b="1" dirty="0" smtClean="0"/>
              <a:t>(30%)</a:t>
            </a:r>
          </a:p>
        </p:txBody>
      </p:sp>
      <p:sp>
        <p:nvSpPr>
          <p:cNvPr id="22" name="Up Arrow 21"/>
          <p:cNvSpPr/>
          <p:nvPr/>
        </p:nvSpPr>
        <p:spPr>
          <a:xfrm>
            <a:off x="1163843" y="3189111"/>
            <a:ext cx="433954" cy="13359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Up Arrow 22"/>
          <p:cNvSpPr/>
          <p:nvPr/>
        </p:nvSpPr>
        <p:spPr>
          <a:xfrm rot="16200000">
            <a:off x="8156170" y="2074333"/>
            <a:ext cx="433954" cy="8420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9318070" y="5151307"/>
            <a:ext cx="2072557" cy="1007457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r-HR" sz="2400" b="1" dirty="0"/>
              <a:t>1374.112</a:t>
            </a:r>
            <a:endParaRPr lang="en-GB" sz="2400" b="1" dirty="0"/>
          </a:p>
        </p:txBody>
      </p:sp>
      <p:cxnSp>
        <p:nvCxnSpPr>
          <p:cNvPr id="27" name="Straight Arrow Connector 26"/>
          <p:cNvCxnSpPr>
            <a:stCxn id="17" idx="6"/>
            <a:endCxn id="24" idx="2"/>
          </p:cNvCxnSpPr>
          <p:nvPr/>
        </p:nvCxnSpPr>
        <p:spPr>
          <a:xfrm flipV="1">
            <a:off x="6841202" y="5655036"/>
            <a:ext cx="2476868" cy="36688"/>
          </a:xfrm>
          <a:prstGeom prst="straightConnector1">
            <a:avLst/>
          </a:prstGeom>
          <a:ln w="57150" cmpd="sng">
            <a:solidFill>
              <a:srgbClr val="C6C6C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539031" y="5306228"/>
            <a:ext cx="996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/>
              <a:t>(MSE)</a:t>
            </a:r>
            <a:endParaRPr lang="en-GB" b="1" dirty="0"/>
          </a:p>
        </p:txBody>
      </p:sp>
      <p:sp>
        <p:nvSpPr>
          <p:cNvPr id="41" name="Rounded Rectangle 40"/>
          <p:cNvSpPr/>
          <p:nvPr/>
        </p:nvSpPr>
        <p:spPr>
          <a:xfrm>
            <a:off x="3584224" y="1481669"/>
            <a:ext cx="4162778" cy="30480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  <a:tileRect/>
          </a:gra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rentalPrice_4= 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19.19418 + </a:t>
            </a:r>
            <a:r>
              <a:rPr lang="nb-NO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0.10829* </a:t>
            </a:r>
            <a:r>
              <a:rPr lang="nb-NO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retailPrice + 11.89650 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gown 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 </a:t>
            </a:r>
            <a:r>
              <a:rPr lang="cs-CZ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11.15222 </a:t>
            </a:r>
            <a:r>
              <a:rPr lang="cs-CZ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*</a:t>
            </a:r>
            <a:r>
              <a:rPr lang="en-U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maxidress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 </a:t>
            </a:r>
            <a:r>
              <a:rPr lang="cs-CZ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11.15222*</a:t>
            </a:r>
            <a:r>
              <a:rPr lang="cs-CZ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regulardress</a:t>
            </a:r>
            <a:r>
              <a:rPr lang="nb-NO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+(-11.01769)*</a:t>
            </a:r>
            <a:r>
              <a:rPr lang="nb-NO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sheath</a:t>
            </a:r>
            <a:r>
              <a:rPr lang="nb-NO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+(-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4.54707)*shift +(</a:t>
            </a:r>
            <a:r>
              <a:rPr lang="is-IS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-13.07648</a:t>
            </a:r>
            <a:r>
              <a:rPr lang="hr-HR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*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shirtdress + </a:t>
            </a:r>
            <a:r>
              <a:rPr lang="is-I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20.88506*</a:t>
            </a:r>
            <a:r>
              <a:rPr lang="en-US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slipdress</a:t>
            </a:r>
            <a:r>
              <a:rPr lang="en-US" sz="2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+</a:t>
            </a:r>
            <a:r>
              <a:rPr lang="tr-TR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4.59122 * </a:t>
            </a:r>
            <a:r>
              <a:rPr lang="tr-TR" sz="2000" b="1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wrapdress</a:t>
            </a:r>
            <a:endParaRPr lang="tr-TR" sz="2000" b="1" dirty="0" smtClean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 rot="5400000">
            <a:off x="5540823" y="4663999"/>
            <a:ext cx="530312" cy="4592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4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37445"/>
            <a:ext cx="10972800" cy="832556"/>
          </a:xfrm>
        </p:spPr>
        <p:txBody>
          <a:bodyPr/>
          <a:lstStyle/>
          <a:p>
            <a:r>
              <a:rPr lang="en-US" b="1" dirty="0" smtClean="0"/>
              <a:t>5. Limitation</a:t>
            </a:r>
            <a:endParaRPr lang="en-US" b="1" dirty="0"/>
          </a:p>
        </p:txBody>
      </p:sp>
      <p:pic>
        <p:nvPicPr>
          <p:cNvPr id="4" name="Picture 3" descr="assumption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7" y="1405466"/>
            <a:ext cx="5765800" cy="4711700"/>
          </a:xfrm>
          <a:prstGeom prst="rect">
            <a:avLst/>
          </a:prstGeom>
        </p:spPr>
      </p:pic>
      <p:pic>
        <p:nvPicPr>
          <p:cNvPr id="5" name="Picture 4" descr="assumpt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77" y="1411112"/>
            <a:ext cx="58420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3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7267" y="352778"/>
            <a:ext cx="10972800" cy="1066800"/>
          </a:xfrm>
        </p:spPr>
        <p:txBody>
          <a:bodyPr/>
          <a:lstStyle/>
          <a:p>
            <a:r>
              <a:rPr lang="en-US" b="1" dirty="0"/>
              <a:t>5. Limitation</a:t>
            </a:r>
            <a:endParaRPr lang="en-US" dirty="0"/>
          </a:p>
        </p:txBody>
      </p:sp>
      <p:pic>
        <p:nvPicPr>
          <p:cNvPr id="4" name="Picture 3" descr="assumptio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2" y="1346200"/>
            <a:ext cx="5816600" cy="4673600"/>
          </a:xfrm>
          <a:prstGeom prst="rect">
            <a:avLst/>
          </a:prstGeom>
        </p:spPr>
      </p:pic>
      <p:pic>
        <p:nvPicPr>
          <p:cNvPr id="5" name="Picture 4" descr="assumption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44" y="1196622"/>
            <a:ext cx="59055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2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ntrunway1.jpg">
            <a:hlinkClick r:id="rId3"/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59" b="1095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79777"/>
            <a:ext cx="10972800" cy="1066800"/>
          </a:xfrm>
        </p:spPr>
        <p:txBody>
          <a:bodyPr>
            <a:norm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Analysis of Rent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the Runway’s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Dresses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098" y="483267"/>
            <a:ext cx="10972800" cy="1066800"/>
          </a:xfrm>
        </p:spPr>
        <p:txBody>
          <a:bodyPr/>
          <a:lstStyle/>
          <a:p>
            <a:r>
              <a:rPr lang="en-GB" b="1" dirty="0" smtClean="0"/>
              <a:t>5.Conclusions and Recommendation</a:t>
            </a:r>
            <a:endParaRPr lang="en-GB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8716899"/>
              </p:ext>
            </p:extLst>
          </p:nvPr>
        </p:nvGraphicFramePr>
        <p:xfrm>
          <a:off x="595489" y="1769709"/>
          <a:ext cx="10972800" cy="4947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017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67177"/>
            <a:ext cx="7152446" cy="700763"/>
          </a:xfrm>
        </p:spPr>
        <p:txBody>
          <a:bodyPr/>
          <a:lstStyle/>
          <a:p>
            <a:pPr algn="ctr"/>
            <a:r>
              <a:rPr lang="en-US" dirty="0" smtClean="0"/>
              <a:t>Questions and Answers </a:t>
            </a:r>
            <a:endParaRPr lang="en-US" dirty="0"/>
          </a:p>
        </p:txBody>
      </p:sp>
      <p:pic>
        <p:nvPicPr>
          <p:cNvPr id="2" name="Picture 1" descr="Questions-and-Answers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55" y="1949850"/>
            <a:ext cx="7986898" cy="37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2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3" y="296332"/>
            <a:ext cx="10972800" cy="1066800"/>
          </a:xfrm>
        </p:spPr>
        <p:txBody>
          <a:bodyPr/>
          <a:lstStyle/>
          <a:p>
            <a:r>
              <a:rPr lang="en-US" b="1" dirty="0" smtClean="0"/>
              <a:t>Contents</a:t>
            </a:r>
            <a:endParaRPr lang="en-US" b="1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354956"/>
              </p:ext>
            </p:extLst>
          </p:nvPr>
        </p:nvGraphicFramePr>
        <p:xfrm>
          <a:off x="855262" y="1298222"/>
          <a:ext cx="10320737" cy="5136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0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80991" y="1255536"/>
            <a:ext cx="5181873" cy="627768"/>
          </a:xfrm>
        </p:spPr>
        <p:txBody>
          <a:bodyPr>
            <a:noAutofit/>
          </a:bodyPr>
          <a:lstStyle/>
          <a:p>
            <a:r>
              <a:rPr lang="en-US" sz="32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7D891D"/>
                </a:solidFill>
              </a:rPr>
              <a:t>What is their business model?</a:t>
            </a: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7D891D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800" y="2207883"/>
            <a:ext cx="516428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chemeClr val="tx2"/>
                </a:solidFill>
              </a:rPr>
              <a:t>Online rental</a:t>
            </a:r>
            <a:r>
              <a:rPr lang="en-US" sz="2400" dirty="0" smtClean="0">
                <a:solidFill>
                  <a:schemeClr val="tx2"/>
                </a:solidFill>
              </a:rPr>
              <a:t> service for designer </a:t>
            </a:r>
            <a:r>
              <a:rPr lang="en-US" sz="2400" b="1" dirty="0">
                <a:solidFill>
                  <a:schemeClr val="tx2"/>
                </a:solidFill>
              </a:rPr>
              <a:t>dress</a:t>
            </a:r>
            <a:r>
              <a:rPr lang="en-US" sz="2400" dirty="0">
                <a:solidFill>
                  <a:schemeClr val="tx2"/>
                </a:solidFill>
              </a:rPr>
              <a:t> and accessory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purely </a:t>
            </a:r>
            <a:r>
              <a:rPr lang="en-US" sz="2400" dirty="0">
                <a:solidFill>
                  <a:schemeClr val="tx2"/>
                </a:solidFill>
              </a:rPr>
              <a:t>e-</a:t>
            </a:r>
            <a:r>
              <a:rPr lang="en-US" sz="2800" dirty="0">
                <a:solidFill>
                  <a:schemeClr val="tx2"/>
                </a:solidFill>
              </a:rPr>
              <a:t>commerce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company</a:t>
            </a:r>
            <a:endParaRPr lang="en-US" sz="2400" dirty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opened </a:t>
            </a:r>
            <a:r>
              <a:rPr lang="en-US" sz="2400" dirty="0">
                <a:solidFill>
                  <a:schemeClr val="tx2"/>
                </a:solidFill>
              </a:rPr>
              <a:t>brick-and-mortar retail locations in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sz="2400" b="1" i="1" dirty="0">
                <a:solidFill>
                  <a:schemeClr val="tx2"/>
                </a:solidFill>
              </a:rPr>
              <a:t>New York City, Chicago, Washington, DC </a:t>
            </a:r>
            <a:r>
              <a:rPr lang="en-US" sz="2400" i="1" dirty="0" smtClean="0">
                <a:solidFill>
                  <a:schemeClr val="tx2"/>
                </a:solidFill>
              </a:rPr>
              <a:t>and</a:t>
            </a:r>
            <a:r>
              <a:rPr lang="en-US" sz="2400" b="1" i="1" dirty="0" smtClean="0">
                <a:solidFill>
                  <a:schemeClr val="tx2"/>
                </a:solidFill>
              </a:rPr>
              <a:t> </a:t>
            </a:r>
            <a:r>
              <a:rPr lang="en-US" sz="2400" b="1" i="1" dirty="0">
                <a:solidFill>
                  <a:schemeClr val="tx2"/>
                </a:solidFill>
              </a:rPr>
              <a:t>Las </a:t>
            </a:r>
            <a:r>
              <a:rPr lang="en-US" sz="2400" b="1" i="1" dirty="0" smtClean="0">
                <a:solidFill>
                  <a:schemeClr val="tx2"/>
                </a:solidFill>
              </a:rPr>
              <a:t>Vegas</a:t>
            </a:r>
            <a:r>
              <a:rPr lang="en-US" sz="2400" b="1" dirty="0" smtClean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</a:t>
            </a:r>
            <a:r>
              <a:rPr lang="en-US" sz="2400" dirty="0" smtClean="0">
                <a:solidFill>
                  <a:schemeClr val="tx2"/>
                </a:solidFill>
              </a:rPr>
              <a:t>esigner partners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smtClean="0">
                <a:solidFill>
                  <a:schemeClr val="tx2"/>
                </a:solidFill>
              </a:rPr>
              <a:t>:  </a:t>
            </a:r>
            <a:r>
              <a:rPr lang="en-US" sz="2400" dirty="0" err="1">
                <a:solidFill>
                  <a:schemeClr val="tx2"/>
                </a:solidFill>
              </a:rPr>
              <a:t>Badgley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Mischka</a:t>
            </a:r>
            <a:r>
              <a:rPr lang="en-US" sz="2400" dirty="0">
                <a:solidFill>
                  <a:schemeClr val="tx2"/>
                </a:solidFill>
              </a:rPr>
              <a:t>, Vera Wang, Alexis </a:t>
            </a:r>
            <a:r>
              <a:rPr lang="en-US" sz="2400" dirty="0" err="1">
                <a:solidFill>
                  <a:schemeClr val="tx2"/>
                </a:solidFill>
              </a:rPr>
              <a:t>Bittar</a:t>
            </a:r>
            <a:r>
              <a:rPr lang="en-US" sz="2400" dirty="0">
                <a:solidFill>
                  <a:schemeClr val="tx2"/>
                </a:solidFill>
              </a:rPr>
              <a:t>,  and Calvin </a:t>
            </a:r>
            <a:r>
              <a:rPr lang="en-US" sz="2400" dirty="0" smtClean="0">
                <a:solidFill>
                  <a:schemeClr val="tx2"/>
                </a:solidFill>
              </a:rPr>
              <a:t>Klein, etc.</a:t>
            </a:r>
            <a:r>
              <a:rPr lang="en-US" sz="2400" dirty="0">
                <a:solidFill>
                  <a:schemeClr val="tx2"/>
                </a:solidFill>
              </a:rPr>
              <a:t> </a:t>
            </a:r>
            <a:endParaRPr lang="en-US" sz="2400" dirty="0" smtClean="0">
              <a:solidFill>
                <a:schemeClr val="tx2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4 million </a:t>
            </a:r>
            <a:r>
              <a:rPr lang="en-US" sz="2400" dirty="0">
                <a:solidFill>
                  <a:schemeClr val="tx2"/>
                </a:solidFill>
              </a:rPr>
              <a:t>customers </a:t>
            </a: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647700" y="422563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/>
              <a:t>1. Background Review</a:t>
            </a:r>
            <a:endParaRPr lang="en-GB" dirty="0"/>
          </a:p>
        </p:txBody>
      </p:sp>
      <p:sp>
        <p:nvSpPr>
          <p:cNvPr id="2" name="Rounded Rectangle 1"/>
          <p:cNvSpPr/>
          <p:nvPr/>
        </p:nvSpPr>
        <p:spPr>
          <a:xfrm>
            <a:off x="428748" y="1870364"/>
            <a:ext cx="5453774" cy="446571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53976" y="2043896"/>
            <a:ext cx="4875340" cy="4219184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Two time options for customer to rent</a:t>
            </a:r>
            <a:r>
              <a:rPr lang="en-US" b="1" dirty="0" smtClean="0"/>
              <a:t>:  4</a:t>
            </a:r>
            <a:r>
              <a:rPr lang="en-US" b="1" dirty="0"/>
              <a:t>- </a:t>
            </a:r>
            <a:r>
              <a:rPr lang="en-US" b="1" dirty="0" smtClean="0"/>
              <a:t>day</a:t>
            </a:r>
            <a:r>
              <a:rPr lang="en-US" dirty="0" smtClean="0"/>
              <a:t> or</a:t>
            </a:r>
            <a:r>
              <a:rPr lang="en-US" b="1" dirty="0" smtClean="0"/>
              <a:t> </a:t>
            </a:r>
            <a:r>
              <a:rPr lang="en-US" b="1" dirty="0"/>
              <a:t>8-day </a:t>
            </a:r>
            <a:endParaRPr lang="en-US" b="1" dirty="0" smtClean="0"/>
          </a:p>
          <a:p>
            <a:r>
              <a:rPr lang="en-US" dirty="0" smtClean="0"/>
              <a:t>back</a:t>
            </a:r>
            <a:r>
              <a:rPr lang="en-US" dirty="0"/>
              <a:t>-up size at no additional cost to ensure </a:t>
            </a:r>
            <a:r>
              <a:rPr lang="en-US" dirty="0" smtClean="0"/>
              <a:t>fit</a:t>
            </a:r>
          </a:p>
          <a:p>
            <a:r>
              <a:rPr lang="en-US" dirty="0" smtClean="0"/>
              <a:t>Additional cost for getting </a:t>
            </a:r>
            <a:r>
              <a:rPr lang="en-US" dirty="0"/>
              <a:t>a second dress style with </a:t>
            </a:r>
            <a:r>
              <a:rPr lang="en-US" dirty="0" smtClean="0"/>
              <a:t>their </a:t>
            </a:r>
            <a:r>
              <a:rPr lang="en-US" dirty="0"/>
              <a:t>order </a:t>
            </a:r>
            <a:endParaRPr lang="en-US" dirty="0" smtClean="0"/>
          </a:p>
          <a:p>
            <a:r>
              <a:rPr lang="en-US" b="1" dirty="0" smtClean="0"/>
              <a:t>Rental price </a:t>
            </a:r>
            <a:r>
              <a:rPr lang="en-US" dirty="0" smtClean="0"/>
              <a:t>is </a:t>
            </a:r>
            <a:r>
              <a:rPr lang="en-US" b="1" dirty="0" smtClean="0"/>
              <a:t>a fraction </a:t>
            </a:r>
            <a:r>
              <a:rPr lang="en-US" dirty="0" smtClean="0"/>
              <a:t>of </a:t>
            </a:r>
            <a:r>
              <a:rPr lang="en-US" b="1" dirty="0" smtClean="0"/>
              <a:t>retail price</a:t>
            </a:r>
            <a:r>
              <a:rPr lang="en-US" dirty="0" smtClean="0"/>
              <a:t>, include </a:t>
            </a:r>
            <a:r>
              <a:rPr lang="en-US" dirty="0"/>
              <a:t>the dry cleaning and care of the </a:t>
            </a:r>
            <a:r>
              <a:rPr lang="en-US" dirty="0" smtClean="0"/>
              <a:t>garments</a:t>
            </a:r>
          </a:p>
          <a:p>
            <a:r>
              <a:rPr lang="en-US" b="1" dirty="0" smtClean="0"/>
              <a:t>Return</a:t>
            </a:r>
            <a:r>
              <a:rPr lang="en-US" dirty="0" smtClean="0"/>
              <a:t> policy: </a:t>
            </a:r>
            <a:r>
              <a:rPr lang="en-US" b="1" dirty="0" smtClean="0"/>
              <a:t>pre</a:t>
            </a:r>
            <a:r>
              <a:rPr lang="en-US" b="1" dirty="0"/>
              <a:t>-paid, pre-addressed</a:t>
            </a:r>
            <a:r>
              <a:rPr lang="en-US" dirty="0"/>
              <a:t> package to return the dress</a:t>
            </a:r>
            <a:endParaRPr lang="en-GB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647700" y="1211739"/>
            <a:ext cx="5439177" cy="70076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i="1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3200" b="1" i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</a:rPr>
              <a:t>What is rent the runway?</a:t>
            </a:r>
            <a:r>
              <a:rPr 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/>
            </a:r>
            <a:br>
              <a:rPr lang="en-US" sz="3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</a:br>
            <a:endParaRPr lang="en-GB" sz="3200" b="1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FFFFFF">
                      <a:tint val="40000"/>
                      <a:satMod val="250000"/>
                    </a:srgbClr>
                  </a:gs>
                  <a:gs pos="9000">
                    <a:srgbClr val="FFFFFF">
                      <a:tint val="52000"/>
                      <a:satMod val="300000"/>
                    </a:srgbClr>
                  </a:gs>
                  <a:gs pos="50000">
                    <a:srgbClr val="FFFFFF">
                      <a:shade val="20000"/>
                      <a:satMod val="300000"/>
                    </a:srgbClr>
                  </a:gs>
                  <a:gs pos="79000">
                    <a:srgbClr val="FFFFFF">
                      <a:tint val="52000"/>
                      <a:satMod val="300000"/>
                    </a:srgbClr>
                  </a:gs>
                  <a:gs pos="100000">
                    <a:srgbClr val="FFFFFF">
                      <a:tint val="40000"/>
                      <a:satMod val="250000"/>
                    </a:srgbClr>
                  </a:gs>
                </a:gsLst>
                <a:lin ang="5400000"/>
              </a:gra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30120" y="1862173"/>
            <a:ext cx="5453774" cy="446571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74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6044" y="423333"/>
            <a:ext cx="10972800" cy="1066800"/>
          </a:xfrm>
        </p:spPr>
        <p:txBody>
          <a:bodyPr/>
          <a:lstStyle/>
          <a:p>
            <a:r>
              <a:rPr lang="en-US" b="1" dirty="0" smtClean="0"/>
              <a:t>Overview of the data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599" y="1636890"/>
            <a:ext cx="4995583" cy="4600221"/>
          </a:xfrm>
        </p:spPr>
        <p:txBody>
          <a:bodyPr>
            <a:normAutofit/>
          </a:bodyPr>
          <a:lstStyle/>
          <a:p>
            <a:r>
              <a:rPr lang="en-US" b="1" dirty="0" smtClean="0"/>
              <a:t>2072</a:t>
            </a:r>
            <a:r>
              <a:rPr lang="en-US" dirty="0" smtClean="0"/>
              <a:t> observations </a:t>
            </a:r>
            <a:r>
              <a:rPr lang="en-US" dirty="0" smtClean="0"/>
              <a:t>(dresses)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b="1" dirty="0" smtClean="0"/>
              <a:t>13 </a:t>
            </a:r>
            <a:r>
              <a:rPr lang="en-US" dirty="0" smtClean="0"/>
              <a:t>variables </a:t>
            </a:r>
            <a:r>
              <a:rPr lang="en-US" dirty="0" smtClean="0"/>
              <a:t>(attributes)</a:t>
            </a:r>
            <a:endParaRPr lang="en-US" dirty="0" smtClean="0"/>
          </a:p>
          <a:p>
            <a:r>
              <a:rPr lang="en-US" dirty="0" smtClean="0"/>
              <a:t>Categorical variables: </a:t>
            </a:r>
          </a:p>
          <a:p>
            <a:pPr lvl="1"/>
            <a:r>
              <a:rPr lang="en-US" b="1" dirty="0" smtClean="0"/>
              <a:t>item : 	Dresses Name</a:t>
            </a:r>
          </a:p>
          <a:p>
            <a:pPr lvl="1"/>
            <a:r>
              <a:rPr lang="en-US" b="1" dirty="0"/>
              <a:t>b</a:t>
            </a:r>
            <a:r>
              <a:rPr lang="en-US" b="1" dirty="0" smtClean="0"/>
              <a:t>rand: 	Designer Name</a:t>
            </a:r>
          </a:p>
          <a:p>
            <a:pPr lvl="1"/>
            <a:r>
              <a:rPr lang="en-US" b="1" dirty="0"/>
              <a:t>t</a:t>
            </a:r>
            <a:r>
              <a:rPr lang="en-US" b="1" dirty="0" smtClean="0"/>
              <a:t>ype : 	Defined </a:t>
            </a:r>
            <a:r>
              <a:rPr lang="en-US" b="1" dirty="0"/>
              <a:t>by cut/</a:t>
            </a:r>
            <a:r>
              <a:rPr lang="en-US" b="1" dirty="0" smtClean="0"/>
              <a:t>construction</a:t>
            </a:r>
          </a:p>
          <a:p>
            <a:pPr lvl="1"/>
            <a:r>
              <a:rPr lang="en-US" b="1" dirty="0" smtClean="0"/>
              <a:t>img_url:	the link to the image of the dress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23331" y="1439334"/>
            <a:ext cx="5489225" cy="50376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10851444" y="945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093174" y="1436511"/>
            <a:ext cx="5489225" cy="503766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8"/>
          <p:cNvSpPr txBox="1">
            <a:spLocks/>
          </p:cNvSpPr>
          <p:nvPr/>
        </p:nvSpPr>
        <p:spPr>
          <a:xfrm>
            <a:off x="6392334" y="1690512"/>
            <a:ext cx="4995334" cy="4476044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Numerical </a:t>
            </a:r>
            <a:r>
              <a:rPr lang="en-US" sz="3600" dirty="0"/>
              <a:t>variables</a:t>
            </a:r>
            <a:r>
              <a:rPr lang="en-US" sz="3600" dirty="0" smtClean="0"/>
              <a:t>:</a:t>
            </a:r>
          </a:p>
          <a:p>
            <a:pPr marL="109728" indent="0">
              <a:buNone/>
            </a:pPr>
            <a:r>
              <a:rPr lang="en-US" sz="3600" dirty="0" smtClean="0"/>
              <a:t> </a:t>
            </a:r>
            <a:endParaRPr lang="en-US" sz="3600" dirty="0"/>
          </a:p>
          <a:p>
            <a:pPr lvl="1"/>
            <a:r>
              <a:rPr lang="en-US" b="1" dirty="0"/>
              <a:t>reviews:	Number of Reviews from customers </a:t>
            </a:r>
          </a:p>
          <a:p>
            <a:pPr lvl="1"/>
            <a:r>
              <a:rPr lang="en-US" b="1" dirty="0"/>
              <a:t>avgrating(0-10): Average Rating of the dress from 0 to 10 score </a:t>
            </a:r>
          </a:p>
          <a:p>
            <a:pPr lvl="1"/>
            <a:r>
              <a:rPr lang="en-US" b="1" dirty="0"/>
              <a:t>fit_large, true_to_size, fit_small : Number of  customers voted for fitness </a:t>
            </a:r>
          </a:p>
          <a:p>
            <a:pPr lvl="1"/>
            <a:r>
              <a:rPr lang="en-US" b="1" dirty="0"/>
              <a:t>retailPrice: Retail price of the dress </a:t>
            </a:r>
          </a:p>
          <a:p>
            <a:pPr lvl="1"/>
            <a:r>
              <a:rPr lang="en-US" b="1" dirty="0"/>
              <a:t>rentalPrice_4: Rental price of the dress for 4 days duration </a:t>
            </a:r>
          </a:p>
          <a:p>
            <a:pPr lvl="1"/>
            <a:r>
              <a:rPr lang="en-US" b="1" dirty="0"/>
              <a:t>rentalPrice_8: Rental price of the dress for 8 days duration </a:t>
            </a:r>
          </a:p>
          <a:p>
            <a:pPr lvl="1"/>
            <a:r>
              <a:rPr lang="en-US" b="1" dirty="0"/>
              <a:t>discount(%): Percentage of decreasing of the dress for renting on retail </a:t>
            </a:r>
            <a:r>
              <a:rPr lang="en-US" b="1" dirty="0" smtClean="0"/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10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19347" y="520929"/>
            <a:ext cx="10972800" cy="1066800"/>
          </a:xfrm>
        </p:spPr>
        <p:txBody>
          <a:bodyPr/>
          <a:lstStyle/>
          <a:p>
            <a:r>
              <a:rPr lang="en-GB" dirty="0" smtClean="0"/>
              <a:t>Visualization of the data by brand ,type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4" y="1636360"/>
            <a:ext cx="6001994" cy="4676466"/>
          </a:xfrm>
        </p:spPr>
      </p:pic>
      <p:pic>
        <p:nvPicPr>
          <p:cNvPr id="33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29" y="1725124"/>
            <a:ext cx="5860871" cy="44978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55425" y="2205335"/>
            <a:ext cx="160679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5%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60222" y="2286000"/>
            <a:ext cx="2187222" cy="28222"/>
          </a:xfrm>
          <a:prstGeom prst="straightConnector1">
            <a:avLst/>
          </a:prstGeom>
          <a:ln w="57150" cmpd="sng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14777" y="6237111"/>
            <a:ext cx="128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197 Brands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3445" y="4275667"/>
            <a:ext cx="127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4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4197" y="1388068"/>
            <a:ext cx="10972800" cy="977011"/>
          </a:xfrm>
        </p:spPr>
        <p:txBody>
          <a:bodyPr/>
          <a:lstStyle/>
          <a:p>
            <a:r>
              <a:rPr lang="en-US" dirty="0" smtClean="0"/>
              <a:t>Measurement : </a:t>
            </a:r>
            <a:r>
              <a:rPr lang="en-US" b="1" dirty="0" smtClean="0"/>
              <a:t>number of reviews </a:t>
            </a:r>
            <a:r>
              <a:rPr lang="en-US" dirty="0" smtClean="0"/>
              <a:t>, the more number of reviews a brand have , the more popular the it will be. </a:t>
            </a:r>
          </a:p>
          <a:p>
            <a:endParaRPr lang="en-US" dirty="0" smtClean="0"/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5003" y="252446"/>
            <a:ext cx="10972800" cy="1066800"/>
          </a:xfrm>
        </p:spPr>
        <p:txBody>
          <a:bodyPr/>
          <a:lstStyle/>
          <a:p>
            <a:r>
              <a:rPr lang="en-US" dirty="0" smtClean="0"/>
              <a:t>Popularity of the Dresses </a:t>
            </a:r>
            <a:endParaRPr lang="en-US" dirty="0"/>
          </a:p>
        </p:txBody>
      </p:sp>
      <p:pic>
        <p:nvPicPr>
          <p:cNvPr id="4" name="Picture 3" descr="top20populardr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0" y="1255239"/>
            <a:ext cx="10874637" cy="560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427636"/>
            <a:ext cx="10972800" cy="711106"/>
          </a:xfrm>
        </p:spPr>
        <p:txBody>
          <a:bodyPr/>
          <a:lstStyle/>
          <a:p>
            <a:r>
              <a:rPr lang="en-US" dirty="0"/>
              <a:t>Popularity of the </a:t>
            </a:r>
            <a:r>
              <a:rPr lang="en-US" dirty="0" smtClean="0"/>
              <a:t>Brands</a:t>
            </a:r>
            <a:endParaRPr lang="en-US" dirty="0"/>
          </a:p>
        </p:txBody>
      </p:sp>
      <p:pic>
        <p:nvPicPr>
          <p:cNvPr id="6" name="Picture 5" descr="top20popularbrand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62" y="1182540"/>
            <a:ext cx="11867221" cy="55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2584" y="325442"/>
            <a:ext cx="10972800" cy="813299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pic>
        <p:nvPicPr>
          <p:cNvPr id="4" name="Picture 3" descr="hist_discou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3" y="1370776"/>
            <a:ext cx="6202017" cy="5080000"/>
          </a:xfrm>
          <a:prstGeom prst="rect">
            <a:avLst/>
          </a:prstGeom>
        </p:spPr>
      </p:pic>
      <p:pic>
        <p:nvPicPr>
          <p:cNvPr id="5" name="Picture 4" descr="averting_hist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08" y="1430727"/>
            <a:ext cx="5546794" cy="49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1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S103460557">
  <a:themeElements>
    <a:clrScheme name="Custom 9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C6C6C6"/>
      </a:accent1>
      <a:accent2>
        <a:srgbClr val="A6B727"/>
      </a:accent2>
      <a:accent3>
        <a:srgbClr val="B86D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les strategy  proposal presentation" id="{046EAC39-0F7A-434B-A008-25AEA0734A86}" vid="{35BA20B6-3833-4B27-995B-0B2F0A323CD3}"/>
    </a:ext>
  </a:extLst>
</a:theme>
</file>

<file path=ppt/theme/theme2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49BB7A1-C70F-403E-B471-F185B83BA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942</Words>
  <Application>Microsoft Macintosh PowerPoint</Application>
  <PresentationFormat>Custom</PresentationFormat>
  <Paragraphs>163</Paragraphs>
  <Slides>22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TS103460557</vt:lpstr>
      <vt:lpstr>Web-scraping project – Rent the Runway</vt:lpstr>
      <vt:lpstr>Analysis of Rent the Runway’s Dresses </vt:lpstr>
      <vt:lpstr>Contents</vt:lpstr>
      <vt:lpstr>What is their business model?</vt:lpstr>
      <vt:lpstr>Overview of the data</vt:lpstr>
      <vt:lpstr>Visualization of the data by brand ,type </vt:lpstr>
      <vt:lpstr>Popularity of the Dresses </vt:lpstr>
      <vt:lpstr>Popularity of the Brands</vt:lpstr>
      <vt:lpstr>Exploratory Data Analysis </vt:lpstr>
      <vt:lpstr>Exploratory Data Analysis </vt:lpstr>
      <vt:lpstr>Exploratory Data Analysis </vt:lpstr>
      <vt:lpstr>Exploratory Data Analysis </vt:lpstr>
      <vt:lpstr>PowerPoint Presentation</vt:lpstr>
      <vt:lpstr>Exploratory Data Analysis </vt:lpstr>
      <vt:lpstr>3. Predicative Modelling Approach- Linear Regression</vt:lpstr>
      <vt:lpstr>Variable Selection for the Linear Model </vt:lpstr>
      <vt:lpstr>4.Accuracy &amp; Validation</vt:lpstr>
      <vt:lpstr>5. Limitation</vt:lpstr>
      <vt:lpstr>5. Limitation</vt:lpstr>
      <vt:lpstr>5.Conclusions and Recommendation</vt:lpstr>
      <vt:lpstr>Questions and Answers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2014-03-31T13:32:10Z</dcterms:created>
  <dcterms:modified xsi:type="dcterms:W3CDTF">2016-08-17T01:15:37Z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TC034605579991</vt:lpwstr>
  </property>
</Properties>
</file>